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5" r:id="rId1"/>
  </p:sldMasterIdLst>
  <p:notesMasterIdLst>
    <p:notesMasterId r:id="rId60"/>
  </p:notesMasterIdLst>
  <p:sldIdLst>
    <p:sldId id="257" r:id="rId2"/>
    <p:sldId id="259" r:id="rId3"/>
    <p:sldId id="295" r:id="rId4"/>
    <p:sldId id="304" r:id="rId5"/>
    <p:sldId id="296" r:id="rId6"/>
    <p:sldId id="303" r:id="rId7"/>
    <p:sldId id="302" r:id="rId8"/>
    <p:sldId id="301" r:id="rId9"/>
    <p:sldId id="300" r:id="rId10"/>
    <p:sldId id="299" r:id="rId11"/>
    <p:sldId id="298" r:id="rId12"/>
    <p:sldId id="308" r:id="rId13"/>
    <p:sldId id="309" r:id="rId14"/>
    <p:sldId id="310" r:id="rId15"/>
    <p:sldId id="320" r:id="rId16"/>
    <p:sldId id="311" r:id="rId17"/>
    <p:sldId id="312" r:id="rId18"/>
    <p:sldId id="316" r:id="rId19"/>
    <p:sldId id="317" r:id="rId20"/>
    <p:sldId id="318" r:id="rId21"/>
    <p:sldId id="319" r:id="rId22"/>
    <p:sldId id="314" r:id="rId23"/>
    <p:sldId id="315" r:id="rId24"/>
    <p:sldId id="321" r:id="rId25"/>
    <p:sldId id="261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62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9071D-8E36-445E-929F-467673DC66A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53B76-C7C1-4042-A15B-8041EC618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53B76-C7C1-4042-A15B-8041EC618AB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28AA9-11CA-4751-94B9-FFC319E55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t.alchevsk.net/uploads/posts/2008-05/1211955420_news_16029_1_md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gif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1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4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ru.wikipedia.org/wiki/%D0%A4%D0%B0%D0%B9%D0%BB:Ohm's_Law_with_Voltage_source.svg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ru.wikipedia.org/wiki/%D0%A4%D0%B0%D0%B9%D0%BB:Ohm's_law_triangle.PNG" TargetMode="Externa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5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6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ruma.ru/elektricheskiy-tok-v-razlichnyih-sredah/" TargetMode="External"/><Relationship Id="rId3" Type="http://schemas.openxmlformats.org/officeDocument/2006/relationships/hyperlink" Target="http://fipi.ru/view/sections/92/docs/" TargetMode="External"/><Relationship Id="rId7" Type="http://schemas.openxmlformats.org/officeDocument/2006/relationships/hyperlink" Target="http://www.miruma.ru/rubric/encyclopedia/science/physics/" TargetMode="External"/><Relationship Id="rId2" Type="http://schemas.openxmlformats.org/officeDocument/2006/relationships/hyperlink" Target="http://egephizika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miruma.ru/rubric/video/" TargetMode="External"/><Relationship Id="rId5" Type="http://schemas.openxmlformats.org/officeDocument/2006/relationships/hyperlink" Target="http://fizluk.lunatic.kz/index.php?option=com_content&amp;view=article&amp;id=27&amp;Itemid=30&amp;lang=ru" TargetMode="External"/><Relationship Id="rId4" Type="http://schemas.openxmlformats.org/officeDocument/2006/relationships/hyperlink" Target="http://www.mukhin.ru/stroysovet/electro/001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715156" cy="189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i="1" dirty="0" smtClean="0">
                <a:solidFill>
                  <a:srgbClr val="FFFF00"/>
                </a:solidFill>
              </a:rPr>
              <a:t>ЗАКОНЫ ПОСТОЯННОГО ТОКА 	</a:t>
            </a:r>
            <a:br>
              <a:rPr lang="ru-RU" sz="4900" i="1" dirty="0" smtClean="0">
                <a:solidFill>
                  <a:srgbClr val="FFFF00"/>
                </a:solidFill>
              </a:rPr>
            </a:br>
            <a:r>
              <a:rPr lang="ru-RU" sz="4900" dirty="0" smtClean="0">
                <a:solidFill>
                  <a:srgbClr val="FFFF00"/>
                </a:solidFill>
              </a:rPr>
              <a:t>Подготовка к ЕГЭ</a:t>
            </a:r>
            <a:endParaRPr lang="ru-RU" sz="4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Мощность электрического тока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4786346" cy="51435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Мощность</a:t>
            </a:r>
            <a:r>
              <a:rPr lang="ru-RU" dirty="0" smtClean="0"/>
              <a:t> электрического тока:</a:t>
            </a:r>
          </a:p>
          <a:p>
            <a:r>
              <a:rPr lang="ru-RU" dirty="0" smtClean="0"/>
              <a:t>Мощность выражается в </a:t>
            </a:r>
            <a:r>
              <a:rPr lang="ru-RU" b="1" dirty="0" smtClean="0">
                <a:solidFill>
                  <a:srgbClr val="FF0000"/>
                </a:solidFill>
              </a:rPr>
              <a:t>ваттах</a:t>
            </a:r>
            <a:r>
              <a:rPr lang="ru-RU" dirty="0" smtClean="0"/>
              <a:t> (Вт).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Полная мощность источника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Мощность во внешней цепи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Коэффициентом полезного действия источника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C:\Program Files\Physicon\Open Physics 2.5 part 2\content\javagifs\63166759398317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00174"/>
            <a:ext cx="3437953" cy="100013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C:\Program Files\Physicon\Open Physics 2.5 part 2\content\javagifs\63166759398520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643182"/>
            <a:ext cx="2357454" cy="98398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6" descr="C:\Program Files\Physicon\Open Physics 2.5 part 2\content\javagifs\63166759398520-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786190"/>
            <a:ext cx="3428929" cy="92867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8" descr="C:\Program Files\Physicon\Open Physics 2.5 part 2\content\javagifs\63166759398535-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5072074"/>
            <a:ext cx="1214446" cy="113348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10" descr="C:\Program Files\Physicon\Open Physics 2.5 part 2\content\javagifs\63166759398551-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94007" y="5143512"/>
            <a:ext cx="3335711" cy="92869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714488"/>
            <a:ext cx="862906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Носители электрического заряда в различных средах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Электрический ток может протекать в пяти </a:t>
            </a:r>
            <a:r>
              <a:rPr lang="ru-RU" sz="3200" b="1" dirty="0" smtClean="0">
                <a:solidFill>
                  <a:srgbClr val="FF0000"/>
                </a:solidFill>
              </a:rPr>
              <a:t>различных средах</a:t>
            </a:r>
            <a:r>
              <a:rPr lang="ru-RU" sz="3200" dirty="0" smtClean="0"/>
              <a:t>:</a:t>
            </a:r>
          </a:p>
          <a:p>
            <a:r>
              <a:rPr lang="ru-RU" sz="3200" dirty="0" smtClean="0"/>
              <a:t>Металлах </a:t>
            </a:r>
          </a:p>
          <a:p>
            <a:r>
              <a:rPr lang="ru-RU" sz="3200" dirty="0" smtClean="0"/>
              <a:t>Вакууме</a:t>
            </a:r>
          </a:p>
          <a:p>
            <a:r>
              <a:rPr lang="ru-RU" sz="3200" dirty="0" smtClean="0"/>
              <a:t>Полупроводниках </a:t>
            </a:r>
          </a:p>
          <a:p>
            <a:r>
              <a:rPr lang="ru-RU" sz="3200" dirty="0" smtClean="0"/>
              <a:t>Жидкостях</a:t>
            </a:r>
          </a:p>
          <a:p>
            <a:r>
              <a:rPr lang="ru-RU" sz="3200" dirty="0" smtClean="0"/>
              <a:t>Газах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8728" y="500042"/>
            <a:ext cx="2205272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00562" cy="1484313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4000" dirty="0" smtClean="0">
                <a:solidFill>
                  <a:schemeClr val="tx1"/>
                </a:solidFill>
              </a:rPr>
              <a:t>Электрический ток в металлах: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2400" b="1" dirty="0" smtClean="0"/>
              <a:t>Электрический ток </a:t>
            </a:r>
            <a:r>
              <a:rPr lang="ru-RU" sz="2400" b="1" dirty="0" smtClean="0">
                <a:solidFill>
                  <a:srgbClr val="C00000"/>
                </a:solidFill>
              </a:rPr>
              <a:t>в металлах </a:t>
            </a:r>
            <a:r>
              <a:rPr lang="ru-RU" sz="2400" b="1" dirty="0" smtClean="0"/>
              <a:t>– это упорядоченное движение </a:t>
            </a:r>
            <a:r>
              <a:rPr lang="ru-RU" sz="2400" b="1" dirty="0" smtClean="0">
                <a:solidFill>
                  <a:srgbClr val="C00000"/>
                </a:solidFill>
              </a:rPr>
              <a:t>электронов</a:t>
            </a:r>
            <a:r>
              <a:rPr lang="ru-RU" sz="2400" b="1" dirty="0" smtClean="0"/>
              <a:t> под действием электрического поля. </a:t>
            </a:r>
          </a:p>
          <a:p>
            <a:pPr eaLnBrk="1" hangingPunct="1"/>
            <a:r>
              <a:rPr lang="ru-RU" sz="2400" b="1" dirty="0" smtClean="0"/>
              <a:t>Опыты показывают, что при протекании тока по металлическому проводнику </a:t>
            </a:r>
            <a:r>
              <a:rPr lang="ru-RU" sz="2400" b="1" dirty="0" smtClean="0">
                <a:solidFill>
                  <a:srgbClr val="C00000"/>
                </a:solidFill>
              </a:rPr>
              <a:t>не происходит переноса вещества</a:t>
            </a:r>
            <a:r>
              <a:rPr lang="ru-RU" sz="2400" b="1" dirty="0" smtClean="0"/>
              <a:t>, следовательно, ионы металла не принимают участия в переносе электрического заряда.</a:t>
            </a:r>
          </a:p>
          <a:p>
            <a:r>
              <a:rPr lang="ru-RU" sz="2400" dirty="0" smtClean="0"/>
              <a:t>Носителями заряда в металлах являются </a:t>
            </a:r>
            <a:r>
              <a:rPr lang="ru-RU" sz="2400" b="1" dirty="0" smtClean="0">
                <a:solidFill>
                  <a:srgbClr val="C00000"/>
                </a:solidFill>
              </a:rPr>
              <a:t>электроны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Процесс образования </a:t>
            </a:r>
            <a:r>
              <a:rPr lang="ru-RU" sz="2400" dirty="0" smtClean="0"/>
              <a:t>носителей заряда – </a:t>
            </a:r>
            <a:r>
              <a:rPr lang="ru-RU" sz="2400" b="1" dirty="0" smtClean="0">
                <a:solidFill>
                  <a:srgbClr val="FF0000"/>
                </a:solidFill>
              </a:rPr>
              <a:t>обобществление валентных электронов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Сила тока прямо пропорциональна напряжению и обратно пропорциональна сопротивлению проводника – выполняется </a:t>
            </a:r>
            <a:r>
              <a:rPr lang="ru-RU" sz="2400" b="1" dirty="0" smtClean="0">
                <a:solidFill>
                  <a:srgbClr val="FF0000"/>
                </a:solidFill>
              </a:rPr>
              <a:t>закон Ома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Техническое применение </a:t>
            </a:r>
            <a:r>
              <a:rPr lang="ru-RU" sz="2400" dirty="0" smtClean="0"/>
              <a:t>электрического тока в металлах: обмотки двигателей, трансформаторов, генераторов, проводка внутри зданий, сети электропередачи, силовые кабели.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42852"/>
            <a:ext cx="1928794" cy="30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2500298" cy="146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 descr="C:\Program Files\Physicon\Open Physics 2.5 part 2\content\chapter1\section\paragraph12\images\1-12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1650" y="4572008"/>
            <a:ext cx="3562350" cy="21050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Электрический ток в вакууме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idx="1"/>
          </p:nvPr>
        </p:nvSpPr>
        <p:spPr>
          <a:xfrm>
            <a:off x="142844" y="1643050"/>
            <a:ext cx="9001156" cy="52149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800" b="1" u="sng" dirty="0" smtClean="0">
                <a:solidFill>
                  <a:srgbClr val="C00000"/>
                </a:solidFill>
              </a:rPr>
              <a:t>Вакуум</a:t>
            </a:r>
            <a:r>
              <a:rPr lang="ru-RU" sz="2800" dirty="0" smtClean="0"/>
              <a:t> - сильно разреженный газ, в котором средняя длина свободного пробега частицы больше размера сосуда, то есть молекула пролетает от одной стенки сосуда до другой без соударения с другими молекулами. </a:t>
            </a:r>
          </a:p>
          <a:p>
            <a:pPr eaLnBrk="1" hangingPunct="1"/>
            <a:r>
              <a:rPr lang="ru-RU" sz="2800" dirty="0" smtClean="0"/>
              <a:t>В результате в вакууме </a:t>
            </a:r>
            <a:r>
              <a:rPr lang="ru-RU" sz="2800" b="1" dirty="0" smtClean="0">
                <a:solidFill>
                  <a:srgbClr val="C00000"/>
                </a:solidFill>
              </a:rPr>
              <a:t>нет свободных носителей заряда</a:t>
            </a:r>
            <a:r>
              <a:rPr lang="ru-RU" sz="2800" dirty="0" smtClean="0"/>
              <a:t>, и электрический ток не возникает. </a:t>
            </a:r>
          </a:p>
          <a:p>
            <a:pPr eaLnBrk="1" hangingPunct="1"/>
            <a:r>
              <a:rPr lang="ru-RU" sz="2800" b="1" dirty="0" smtClean="0"/>
              <a:t>Для создания </a:t>
            </a:r>
            <a:r>
              <a:rPr lang="ru-RU" sz="2800" dirty="0" smtClean="0"/>
              <a:t>носителей заряда в вакууме используют явление </a:t>
            </a:r>
            <a:r>
              <a:rPr lang="ru-RU" sz="2800" b="1" dirty="0" smtClean="0">
                <a:solidFill>
                  <a:srgbClr val="C00000"/>
                </a:solidFill>
              </a:rPr>
              <a:t>термоэлектронной эмиссии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ТЕРМОЭЛЕКТРОННАЯ ЭМИССИЯ </a:t>
            </a:r>
            <a:r>
              <a:rPr lang="ru-RU" sz="2800" dirty="0" smtClean="0"/>
              <a:t>– это явление «</a:t>
            </a:r>
            <a:r>
              <a:rPr lang="ru-RU" sz="2800" b="1" dirty="0" smtClean="0"/>
              <a:t>испарения</a:t>
            </a:r>
            <a:r>
              <a:rPr lang="ru-RU" sz="2800" dirty="0" smtClean="0"/>
              <a:t>» электронов с поверхности нагретого металла</a:t>
            </a:r>
          </a:p>
        </p:txBody>
      </p:sp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611188" y="59499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> 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65724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1"/>
            <a:ext cx="8929718" cy="557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</a:rPr>
              <a:t>Электрический ток в полупроводниках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0" y="2285992"/>
            <a:ext cx="5000628" cy="442915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000" dirty="0" smtClean="0"/>
              <a:t>При </a:t>
            </a:r>
            <a:r>
              <a:rPr lang="ru-RU" sz="2000" b="1" dirty="0" smtClean="0">
                <a:solidFill>
                  <a:srgbClr val="C00000"/>
                </a:solidFill>
              </a:rPr>
              <a:t>нагревании</a:t>
            </a:r>
            <a:r>
              <a:rPr lang="ru-RU" sz="2000" dirty="0" smtClean="0"/>
              <a:t> или </a:t>
            </a:r>
            <a:r>
              <a:rPr lang="ru-RU" sz="2000" b="1" dirty="0" smtClean="0">
                <a:solidFill>
                  <a:srgbClr val="C00000"/>
                </a:solidFill>
              </a:rPr>
              <a:t>освещении</a:t>
            </a:r>
            <a:r>
              <a:rPr lang="ru-RU" sz="2000" dirty="0" smtClean="0"/>
              <a:t> некоторые электроны приобретают возможность свободно перемещаться внутри кристалла, так что при приложении электрического поля </a:t>
            </a:r>
            <a:r>
              <a:rPr lang="ru-RU" sz="2000" b="1" dirty="0" smtClean="0">
                <a:solidFill>
                  <a:srgbClr val="C00000"/>
                </a:solidFill>
              </a:rPr>
              <a:t>возникает направленное перемещение электронов</a:t>
            </a:r>
            <a:r>
              <a:rPr lang="ru-RU" sz="2000" dirty="0" smtClean="0"/>
              <a:t>. </a:t>
            </a:r>
          </a:p>
          <a:p>
            <a:pPr eaLnBrk="1" hangingPunct="1"/>
            <a:r>
              <a:rPr lang="ru-RU" sz="2000" dirty="0" smtClean="0"/>
              <a:t>полупроводники представляют собой </a:t>
            </a:r>
            <a:r>
              <a:rPr lang="ru-RU" sz="2000" b="1" dirty="0" smtClean="0">
                <a:solidFill>
                  <a:srgbClr val="C00000"/>
                </a:solidFill>
              </a:rPr>
              <a:t>нечто среднее между проводниками и  изоляторами</a:t>
            </a:r>
            <a:r>
              <a:rPr lang="ru-RU" sz="2000" dirty="0" smtClean="0"/>
              <a:t>.</a:t>
            </a:r>
          </a:p>
          <a:p>
            <a:pPr eaLnBrk="1" hangingPunct="1"/>
            <a:r>
              <a:rPr lang="ru-RU" sz="2000" dirty="0" smtClean="0"/>
              <a:t>У полупроводников </a:t>
            </a:r>
            <a:r>
              <a:rPr lang="ru-RU" sz="2000" b="1" dirty="0" smtClean="0">
                <a:solidFill>
                  <a:srgbClr val="C00000"/>
                </a:solidFill>
              </a:rPr>
              <a:t>с понижением температуры сопротивление возрастае</a:t>
            </a:r>
            <a:r>
              <a:rPr lang="ru-RU" sz="2000" dirty="0" smtClean="0"/>
              <a:t>т и вблизи абсолютного нуля они практически становятся изоляторами.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0" y="1500174"/>
            <a:ext cx="9144000" cy="785818"/>
          </a:xfrm>
        </p:spPr>
        <p:txBody>
          <a:bodyPr/>
          <a:lstStyle/>
          <a:p>
            <a:pPr eaLnBrk="1" hangingPunct="1"/>
            <a:r>
              <a:rPr lang="ru-RU" sz="2000" b="1" u="sng" dirty="0" smtClean="0">
                <a:solidFill>
                  <a:srgbClr val="C00000"/>
                </a:solidFill>
              </a:rPr>
              <a:t>Полупроводники</a:t>
            </a:r>
            <a:r>
              <a:rPr lang="ru-RU" sz="2000" b="1" u="sng" dirty="0" smtClean="0"/>
              <a:t> </a:t>
            </a:r>
            <a:r>
              <a:rPr lang="ru-RU" sz="2000" dirty="0" smtClean="0"/>
              <a:t>- твердые вещества, проводимость которых зависит от внешних условий (в основном от нагревания и от освещения).</a:t>
            </a:r>
          </a:p>
        </p:txBody>
      </p:sp>
      <p:pic>
        <p:nvPicPr>
          <p:cNvPr id="13318" name="Picture 12" descr="Картинка 11 из 66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852738"/>
            <a:ext cx="30241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-13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857496"/>
            <a:ext cx="4214810" cy="380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29190" y="2214554"/>
            <a:ext cx="4214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Зависимость удельного сопротивления </a:t>
            </a:r>
            <a:r>
              <a:rPr lang="ru-RU" b="1" dirty="0" err="1" smtClean="0"/>
              <a:t>ρ </a:t>
            </a:r>
            <a:r>
              <a:rPr lang="ru-RU" b="1" dirty="0" smtClean="0"/>
              <a:t>чистого полупроводника от абсолютной температуры </a:t>
            </a:r>
            <a:r>
              <a:rPr lang="ru-RU" b="1" i="1" dirty="0" smtClean="0"/>
              <a:t>T</a:t>
            </a:r>
            <a:r>
              <a:rPr lang="ru-RU" b="1" dirty="0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chemeClr val="accent2"/>
                </a:solidFill>
              </a:rPr>
              <a:t>Выводы:</a:t>
            </a:r>
            <a:endParaRPr lang="ru-RU" sz="4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b="1" dirty="0" smtClean="0"/>
              <a:t>носители заряда – </a:t>
            </a:r>
            <a:r>
              <a:rPr lang="ru-RU" sz="3600" b="1" dirty="0" smtClean="0">
                <a:solidFill>
                  <a:srgbClr val="C00000"/>
                </a:solidFill>
              </a:rPr>
              <a:t>электроны и дырки;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/>
              <a:t>процесс образования </a:t>
            </a:r>
            <a:r>
              <a:rPr lang="ru-RU" sz="3600" dirty="0" smtClean="0"/>
              <a:t>носителей заряда – </a:t>
            </a:r>
            <a:r>
              <a:rPr lang="ru-RU" sz="3600" dirty="0" smtClean="0">
                <a:solidFill>
                  <a:srgbClr val="C00000"/>
                </a:solidFill>
              </a:rPr>
              <a:t>нагревание, освещение </a:t>
            </a:r>
            <a:r>
              <a:rPr lang="ru-RU" sz="3600" dirty="0" smtClean="0"/>
              <a:t>или </a:t>
            </a:r>
            <a:r>
              <a:rPr lang="ru-RU" sz="3600" dirty="0" smtClean="0">
                <a:solidFill>
                  <a:srgbClr val="C00000"/>
                </a:solidFill>
              </a:rPr>
              <a:t>внедрение примесей</a:t>
            </a:r>
            <a:r>
              <a:rPr lang="ru-RU" sz="3600" dirty="0" smtClean="0"/>
              <a:t>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C00000"/>
                </a:solidFill>
              </a:rPr>
              <a:t>закон Ома не выполняется</a:t>
            </a:r>
            <a:r>
              <a:rPr lang="ru-RU" sz="3600" dirty="0" smtClean="0"/>
              <a:t>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/>
              <a:t>техническое применение </a:t>
            </a:r>
            <a:r>
              <a:rPr lang="ru-RU" sz="3600" dirty="0" smtClean="0"/>
              <a:t>– электроника.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ru-RU" sz="2800" b="1" smtClean="0"/>
              <a:t>Образование электронно-дырочной пары </a:t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1" y="1571612"/>
            <a:ext cx="4286248" cy="528638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sz="2400" b="1" dirty="0" smtClean="0"/>
              <a:t>При повышении температуры </a:t>
            </a:r>
            <a:r>
              <a:rPr lang="ru-RU" sz="2400" dirty="0" smtClean="0"/>
              <a:t>или </a:t>
            </a:r>
            <a:r>
              <a:rPr lang="ru-RU" sz="2400" b="1" dirty="0" smtClean="0"/>
              <a:t>увеличении освещенности </a:t>
            </a:r>
            <a:r>
              <a:rPr lang="ru-RU" sz="2400" dirty="0" smtClean="0"/>
              <a:t>в кристалле </a:t>
            </a:r>
            <a:r>
              <a:rPr lang="ru-RU" sz="2400" b="1" dirty="0" smtClean="0"/>
              <a:t>возникнут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свободные электроны </a:t>
            </a:r>
            <a:r>
              <a:rPr lang="ru-RU" sz="2400" dirty="0" smtClean="0"/>
              <a:t>(</a:t>
            </a:r>
            <a:r>
              <a:rPr lang="ru-RU" sz="2400" b="1" dirty="0" err="1" smtClean="0">
                <a:solidFill>
                  <a:srgbClr val="C00000"/>
                </a:solidFill>
              </a:rPr>
              <a:t>электроны</a:t>
            </a:r>
            <a:r>
              <a:rPr lang="ru-RU" sz="2400" b="1" dirty="0" smtClean="0">
                <a:solidFill>
                  <a:srgbClr val="C00000"/>
                </a:solidFill>
              </a:rPr>
              <a:t> проводимости</a:t>
            </a:r>
            <a:r>
              <a:rPr lang="ru-RU" sz="2400" dirty="0" smtClean="0"/>
              <a:t>). </a:t>
            </a:r>
          </a:p>
          <a:p>
            <a:pPr eaLnBrk="1" hangingPunct="1"/>
            <a:r>
              <a:rPr lang="ru-RU" sz="2400" dirty="0" smtClean="0"/>
              <a:t>одновременно в местах разрыва связей </a:t>
            </a:r>
            <a:r>
              <a:rPr lang="ru-RU" sz="2400" b="1" dirty="0" smtClean="0"/>
              <a:t>образуются вакансии</a:t>
            </a:r>
            <a:r>
              <a:rPr lang="ru-RU" sz="2400" dirty="0" smtClean="0"/>
              <a:t>, которые не заняты электронами. Эти вакансии получили название «</a:t>
            </a:r>
            <a:r>
              <a:rPr lang="ru-RU" sz="2400" b="1" i="1" dirty="0" smtClean="0">
                <a:solidFill>
                  <a:srgbClr val="C00000"/>
                </a:solidFill>
              </a:rPr>
              <a:t>дырок</a:t>
            </a:r>
            <a:r>
              <a:rPr lang="ru-RU" sz="2400" dirty="0" smtClean="0"/>
              <a:t>». </a:t>
            </a:r>
          </a:p>
          <a:p>
            <a:r>
              <a:rPr lang="ru-RU" sz="2400" b="1" dirty="0" smtClean="0"/>
              <a:t>Проводимость полупроводников при наличии примесей </a:t>
            </a:r>
            <a:r>
              <a:rPr lang="ru-RU" sz="2400" dirty="0" smtClean="0"/>
              <a:t>называется </a:t>
            </a:r>
            <a:r>
              <a:rPr lang="ru-RU" sz="2400" b="1" dirty="0" err="1" smtClean="0">
                <a:solidFill>
                  <a:srgbClr val="C00000"/>
                </a:solidFill>
              </a:rPr>
              <a:t>примесной</a:t>
            </a:r>
            <a:r>
              <a:rPr lang="ru-RU" sz="2400" b="1" dirty="0" smtClean="0">
                <a:solidFill>
                  <a:srgbClr val="C00000"/>
                </a:solidFill>
              </a:rPr>
              <a:t> проводимостью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Различают </a:t>
            </a:r>
            <a:r>
              <a:rPr lang="ru-RU" sz="2400" b="1" dirty="0" smtClean="0"/>
              <a:t>два типа </a:t>
            </a:r>
            <a:r>
              <a:rPr lang="ru-RU" sz="2400" dirty="0" err="1" smtClean="0"/>
              <a:t>примесной</a:t>
            </a:r>
            <a:r>
              <a:rPr lang="ru-RU" sz="2400" dirty="0" smtClean="0"/>
              <a:t> проводимости – </a:t>
            </a:r>
            <a:r>
              <a:rPr lang="ru-RU" sz="2400" b="1" dirty="0" smtClean="0">
                <a:solidFill>
                  <a:srgbClr val="C00000"/>
                </a:solidFill>
              </a:rPr>
              <a:t>электронную</a:t>
            </a:r>
            <a:r>
              <a:rPr lang="ru-RU" sz="2400" dirty="0" smtClean="0"/>
              <a:t> и </a:t>
            </a:r>
            <a:r>
              <a:rPr lang="ru-RU" sz="2400" b="1" dirty="0" smtClean="0">
                <a:solidFill>
                  <a:srgbClr val="C00000"/>
                </a:solidFill>
              </a:rPr>
              <a:t>дырочную</a:t>
            </a:r>
            <a:r>
              <a:rPr lang="ru-RU" sz="2400" dirty="0" smtClean="0"/>
              <a:t> проводимости.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16388" name="Picture 4" descr="1-13-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628775"/>
            <a:ext cx="4643437" cy="42894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accent2"/>
                </a:solidFill>
              </a:rPr>
              <a:t>Электронная</a:t>
            </a:r>
            <a:r>
              <a:rPr lang="ru-RU" sz="3200" dirty="0" smtClean="0"/>
              <a:t> и </a:t>
            </a:r>
            <a:r>
              <a:rPr lang="ru-RU" sz="3200" b="1" dirty="0" smtClean="0">
                <a:solidFill>
                  <a:schemeClr val="accent2"/>
                </a:solidFill>
              </a:rPr>
              <a:t>дырочная</a:t>
            </a:r>
            <a:r>
              <a:rPr lang="ru-RU" sz="3200" dirty="0" smtClean="0"/>
              <a:t> проводимости</a:t>
            </a:r>
            <a:r>
              <a:rPr lang="ru-RU" sz="2800" dirty="0" smtClean="0"/>
              <a:t>.</a:t>
            </a:r>
          </a:p>
        </p:txBody>
      </p:sp>
      <p:sp>
        <p:nvSpPr>
          <p:cNvPr id="1843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Электронная </a:t>
            </a:r>
            <a:r>
              <a:rPr lang="ru-RU" dirty="0" smtClean="0"/>
              <a:t>проводимость</a:t>
            </a:r>
            <a:endParaRPr lang="ru-RU" b="1" dirty="0" smtClean="0"/>
          </a:p>
        </p:txBody>
      </p:sp>
      <p:sp>
        <p:nvSpPr>
          <p:cNvPr id="18436" name="Rectangle 9"/>
          <p:cNvSpPr>
            <a:spLocks noGrp="1" noChangeArrowheads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Дырочная</a:t>
            </a:r>
            <a:r>
              <a:rPr lang="ru-RU" dirty="0" smtClean="0"/>
              <a:t> проводимости</a:t>
            </a:r>
            <a:endParaRPr lang="ru-RU" b="1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Если </a:t>
            </a:r>
            <a:r>
              <a:rPr lang="ru-RU" b="1" dirty="0" smtClean="0"/>
              <a:t>примесь</a:t>
            </a:r>
            <a:r>
              <a:rPr lang="ru-RU" dirty="0" smtClean="0"/>
              <a:t> имеет </a:t>
            </a:r>
            <a:r>
              <a:rPr lang="ru-RU" b="1" dirty="0" smtClean="0"/>
              <a:t>валентность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большую</a:t>
            </a:r>
            <a:r>
              <a:rPr lang="ru-RU" dirty="0" smtClean="0"/>
              <a:t>, </a:t>
            </a:r>
            <a:r>
              <a:rPr lang="ru-RU" b="1" dirty="0" smtClean="0"/>
              <a:t>чем чистый полупроводник</a:t>
            </a:r>
            <a:r>
              <a:rPr lang="ru-RU" dirty="0" smtClean="0"/>
              <a:t>, то появляются </a:t>
            </a:r>
            <a:r>
              <a:rPr lang="ru-RU" b="1" dirty="0" smtClean="0">
                <a:solidFill>
                  <a:srgbClr val="C00000"/>
                </a:solidFill>
              </a:rPr>
              <a:t>свободные электроны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Проводимость –</a:t>
            </a:r>
            <a:r>
              <a:rPr lang="ru-RU" b="1" dirty="0" smtClean="0">
                <a:solidFill>
                  <a:srgbClr val="C00000"/>
                </a:solidFill>
              </a:rPr>
              <a:t>электронная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примесь </a:t>
            </a:r>
            <a:r>
              <a:rPr lang="ru-RU" b="1" dirty="0" err="1" smtClean="0">
                <a:solidFill>
                  <a:srgbClr val="C00000"/>
                </a:solidFill>
              </a:rPr>
              <a:t>донорная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полупроводник </a:t>
            </a:r>
            <a:r>
              <a:rPr lang="en-US" b="1" i="1" dirty="0" smtClean="0">
                <a:solidFill>
                  <a:srgbClr val="C00000"/>
                </a:solidFill>
              </a:rPr>
              <a:t>n </a:t>
            </a:r>
            <a:r>
              <a:rPr lang="ru-RU" b="1" i="1" dirty="0" smtClean="0">
                <a:solidFill>
                  <a:srgbClr val="C00000"/>
                </a:solidFill>
              </a:rPr>
              <a:t>– типа</a:t>
            </a:r>
            <a:r>
              <a:rPr lang="ru-RU" b="1" dirty="0" smtClean="0"/>
              <a:t>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Если </a:t>
            </a:r>
            <a:r>
              <a:rPr lang="ru-RU" b="1" dirty="0" smtClean="0"/>
              <a:t>примесь</a:t>
            </a:r>
            <a:r>
              <a:rPr lang="ru-RU" dirty="0" smtClean="0"/>
              <a:t> имеет </a:t>
            </a:r>
            <a:r>
              <a:rPr lang="ru-RU" b="1" dirty="0" smtClean="0"/>
              <a:t>валентность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меньшую</a:t>
            </a:r>
            <a:r>
              <a:rPr lang="ru-RU" dirty="0" smtClean="0"/>
              <a:t>, чем чистый полупроводник, то появляются разрывы связей – </a:t>
            </a:r>
            <a:r>
              <a:rPr lang="ru-RU" b="1" dirty="0" smtClean="0">
                <a:solidFill>
                  <a:srgbClr val="C00000"/>
                </a:solidFill>
              </a:rPr>
              <a:t>дырки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Проводимость – </a:t>
            </a:r>
            <a:r>
              <a:rPr lang="ru-RU" b="1" dirty="0" smtClean="0">
                <a:solidFill>
                  <a:srgbClr val="C00000"/>
                </a:solidFill>
              </a:rPr>
              <a:t>дырочная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примесь </a:t>
            </a:r>
            <a:r>
              <a:rPr lang="ru-RU" b="1" dirty="0" smtClean="0">
                <a:solidFill>
                  <a:srgbClr val="C00000"/>
                </a:solidFill>
              </a:rPr>
              <a:t>акцепторная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полупроводник </a:t>
            </a:r>
            <a:r>
              <a:rPr lang="en-US" b="1" i="1" dirty="0" smtClean="0">
                <a:solidFill>
                  <a:srgbClr val="C00000"/>
                </a:solidFill>
              </a:rPr>
              <a:t>p</a:t>
            </a:r>
            <a:r>
              <a:rPr lang="ru-RU" b="1" i="1" dirty="0" smtClean="0">
                <a:solidFill>
                  <a:srgbClr val="C00000"/>
                </a:solidFill>
              </a:rPr>
              <a:t> – типа</a:t>
            </a:r>
            <a:r>
              <a:rPr lang="ru-RU" b="1" dirty="0" smtClean="0"/>
              <a:t>. </a:t>
            </a:r>
          </a:p>
        </p:txBody>
      </p:sp>
      <p:pic>
        <p:nvPicPr>
          <p:cNvPr id="7" name="Picture 2" descr="C:\Program Files\Physicon\Open Physics 2.5 part 2\content\chapter1\section\paragraph13\images\1-13-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4766126" cy="3714776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211669"/>
            <a:ext cx="4643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Атом мышьяка в решетке германия. Полупроводник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-типа. </a:t>
            </a:r>
          </a:p>
        </p:txBody>
      </p:sp>
      <p:pic>
        <p:nvPicPr>
          <p:cNvPr id="113666" name="Picture 2" descr="C:\Program Files\Physicon\Open Physics 2.5 part 2\content\chapter1\section\paragraph13\images\1-13-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00306"/>
            <a:ext cx="4371195" cy="3714776"/>
          </a:xfrm>
          <a:prstGeom prst="rect">
            <a:avLst/>
          </a:prstGeom>
          <a:noFill/>
        </p:spPr>
      </p:pic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4857752" y="6211669"/>
            <a:ext cx="4143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Атом индия в решетке германия. Полупроводник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-типа.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36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Электронно-дырочный переход.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001156" cy="347187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Электронно-дырочный переход </a:t>
            </a:r>
            <a:r>
              <a:rPr lang="ru-RU" dirty="0" smtClean="0"/>
              <a:t>(или </a:t>
            </a:r>
            <a:r>
              <a:rPr lang="ru-RU" b="1" i="1" dirty="0" err="1" smtClean="0">
                <a:solidFill>
                  <a:srgbClr val="C00000"/>
                </a:solidFill>
              </a:rPr>
              <a:t>n</a:t>
            </a:r>
            <a:r>
              <a:rPr lang="ru-RU" b="1" i="1" dirty="0" smtClean="0">
                <a:solidFill>
                  <a:srgbClr val="C00000"/>
                </a:solidFill>
              </a:rPr>
              <a:t>–p-переход</a:t>
            </a:r>
            <a:r>
              <a:rPr lang="ru-RU" dirty="0" smtClean="0"/>
              <a:t>) – это </a:t>
            </a:r>
            <a:r>
              <a:rPr lang="ru-RU" b="1" dirty="0" smtClean="0"/>
              <a:t>область контакта </a:t>
            </a:r>
            <a:r>
              <a:rPr lang="ru-RU" dirty="0" smtClean="0"/>
              <a:t>двух полупроводников с </a:t>
            </a:r>
            <a:r>
              <a:rPr lang="ru-RU" b="1" dirty="0" smtClean="0"/>
              <a:t>разными</a:t>
            </a:r>
            <a:r>
              <a:rPr lang="ru-RU" dirty="0" smtClean="0"/>
              <a:t> типами проводимости.</a:t>
            </a:r>
          </a:p>
          <a:p>
            <a:r>
              <a:rPr lang="ru-RU" dirty="0" smtClean="0"/>
              <a:t>При контакте двух полупроводников </a:t>
            </a:r>
            <a:r>
              <a:rPr lang="ru-RU" dirty="0" err="1" smtClean="0"/>
              <a:t>n</a:t>
            </a:r>
            <a:r>
              <a:rPr lang="ru-RU" dirty="0" smtClean="0"/>
              <a:t>- и p-типов начинается </a:t>
            </a:r>
            <a:r>
              <a:rPr lang="ru-RU" b="1" dirty="0" smtClean="0">
                <a:solidFill>
                  <a:srgbClr val="C00000"/>
                </a:solidFill>
              </a:rPr>
              <a:t>процесс диффузии</a:t>
            </a:r>
            <a:r>
              <a:rPr lang="ru-RU" dirty="0" smtClean="0"/>
              <a:t>: дырки из p-области переходят в n-область, а электроны, наоборот, из n-области в p-область.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Пограничная область </a:t>
            </a:r>
            <a:r>
              <a:rPr lang="ru-RU" dirty="0" smtClean="0"/>
              <a:t>раздела полупроводников с разными типами проводимости (так называемый </a:t>
            </a:r>
            <a:r>
              <a:rPr lang="ru-RU" b="1" dirty="0" smtClean="0">
                <a:solidFill>
                  <a:srgbClr val="C00000"/>
                </a:solidFill>
              </a:rPr>
              <a:t>запирающий слой</a:t>
            </a:r>
            <a:r>
              <a:rPr lang="ru-RU" dirty="0" smtClean="0"/>
              <a:t>) обычно достигает толщины порядка десятков и сотен межатомных расстояний.</a:t>
            </a:r>
            <a:endParaRPr lang="ru-RU" dirty="0"/>
          </a:p>
        </p:txBody>
      </p:sp>
      <p:pic>
        <p:nvPicPr>
          <p:cNvPr id="117762" name="Picture 2" descr="C:\Program Files\Physicon\Open Physics 2.5 part 2\content\chapter1\section\paragraph14\images\1-14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7" y="4729881"/>
            <a:ext cx="5214943" cy="2128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Ток в прямом направлении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786314" cy="50006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Если </a:t>
            </a:r>
            <a:r>
              <a:rPr lang="ru-RU" dirty="0" err="1" smtClean="0"/>
              <a:t>n</a:t>
            </a:r>
            <a:r>
              <a:rPr lang="ru-RU" dirty="0" smtClean="0"/>
              <a:t>–p-переход соединить с источником так, чтобы </a:t>
            </a:r>
            <a:r>
              <a:rPr lang="ru-RU" dirty="0" smtClean="0">
                <a:solidFill>
                  <a:srgbClr val="C00000"/>
                </a:solidFill>
              </a:rPr>
              <a:t>положительный полюс </a:t>
            </a:r>
            <a:r>
              <a:rPr lang="ru-RU" dirty="0" smtClean="0"/>
              <a:t>источника был соединен с </a:t>
            </a:r>
            <a:r>
              <a:rPr lang="ru-RU" dirty="0" smtClean="0">
                <a:solidFill>
                  <a:srgbClr val="C00000"/>
                </a:solidFill>
              </a:rPr>
              <a:t>p-областью</a:t>
            </a:r>
            <a:r>
              <a:rPr lang="ru-RU" dirty="0" smtClean="0"/>
              <a:t>, а </a:t>
            </a:r>
            <a:r>
              <a:rPr lang="ru-RU" dirty="0" smtClean="0">
                <a:solidFill>
                  <a:srgbClr val="C00000"/>
                </a:solidFill>
              </a:rPr>
              <a:t>отрицательный с n-областью</a:t>
            </a:r>
            <a:r>
              <a:rPr lang="ru-RU" dirty="0" smtClean="0"/>
              <a:t>, то </a:t>
            </a:r>
            <a:r>
              <a:rPr lang="ru-RU" b="1" dirty="0" smtClean="0"/>
              <a:t>напряженность электрического </a:t>
            </a:r>
            <a:r>
              <a:rPr lang="ru-RU" dirty="0" smtClean="0"/>
              <a:t>поля в запирающем слое </a:t>
            </a:r>
            <a:r>
              <a:rPr lang="ru-RU" b="1" dirty="0" smtClean="0">
                <a:solidFill>
                  <a:srgbClr val="C00000"/>
                </a:solidFill>
              </a:rPr>
              <a:t>будет уменьшаться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Дырки из p-области и электроны из n-области, </a:t>
            </a:r>
            <a:r>
              <a:rPr lang="ru-RU" b="1" dirty="0" smtClean="0"/>
              <a:t>двигаясь навстречу друг другу</a:t>
            </a:r>
            <a:r>
              <a:rPr lang="ru-RU" dirty="0" smtClean="0"/>
              <a:t>, будут пересекать </a:t>
            </a:r>
            <a:r>
              <a:rPr lang="ru-RU" dirty="0" err="1" smtClean="0"/>
              <a:t>n</a:t>
            </a:r>
            <a:r>
              <a:rPr lang="ru-RU" dirty="0" smtClean="0"/>
              <a:t>–p-переход, создавая </a:t>
            </a:r>
            <a:r>
              <a:rPr lang="ru-RU" b="1" dirty="0" smtClean="0">
                <a:solidFill>
                  <a:srgbClr val="C00000"/>
                </a:solidFill>
              </a:rPr>
              <a:t>ток в прямом направлении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Сила тока </a:t>
            </a:r>
            <a:r>
              <a:rPr lang="ru-RU" dirty="0" smtClean="0"/>
              <a:t>через </a:t>
            </a:r>
            <a:r>
              <a:rPr lang="ru-RU" dirty="0" err="1" smtClean="0"/>
              <a:t>n</a:t>
            </a:r>
            <a:r>
              <a:rPr lang="ru-RU" dirty="0" smtClean="0"/>
              <a:t>–p-переход в этом случае </a:t>
            </a:r>
            <a:r>
              <a:rPr lang="ru-RU" b="1" dirty="0" smtClean="0">
                <a:solidFill>
                  <a:srgbClr val="C00000"/>
                </a:solidFill>
              </a:rPr>
              <a:t>будет возрастать </a:t>
            </a:r>
            <a:r>
              <a:rPr lang="ru-RU" dirty="0" smtClean="0"/>
              <a:t>при увеличении напряжения источника.</a:t>
            </a:r>
          </a:p>
        </p:txBody>
      </p:sp>
      <p:pic>
        <p:nvPicPr>
          <p:cNvPr id="118786" name="Picture 2" descr="C:\Program Files\Physicon\Open Physics 2.5 part 2\content\chapter1\section\paragraph14\images\1-14-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21102"/>
            <a:ext cx="4429134" cy="401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1357290" y="0"/>
            <a:ext cx="7786710" cy="15716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Цель: повторение основных понятий, законов и формул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>ЗАКОНОВ ПОСТОЯННОГО ТОКА </a:t>
            </a:r>
            <a:r>
              <a:rPr lang="ru-RU" sz="2800" dirty="0" smtClean="0">
                <a:solidFill>
                  <a:srgbClr val="7030A0"/>
                </a:solidFill>
              </a:rPr>
              <a:t> в соответствии с кодификатором ЕГЭ.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85984" y="2571744"/>
            <a:ext cx="6643734" cy="4286256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Элементы содержания, проверяемые на ЕГЭ</a:t>
            </a:r>
            <a:r>
              <a:rPr lang="ru-RU" dirty="0" smtClean="0"/>
              <a:t> </a:t>
            </a:r>
            <a:r>
              <a:rPr lang="ru-RU" b="1" dirty="0" smtClean="0"/>
              <a:t>2010</a:t>
            </a:r>
            <a:r>
              <a:rPr lang="ru-RU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Электрический ток. Сила тока, напряжение, электрическое сопротивление 	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Закон Ома для участка цепи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Электродвижущая сила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Закон Ома для полной электрической цепи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Параллельное и последовательное соединение проводников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Работа электрического тока. Закон Джоуля–Ленца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Мощность электрического тока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Носители электрического заряда в различных средах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Полупроводники. Собственная и </a:t>
            </a:r>
            <a:r>
              <a:rPr lang="ru-RU" dirty="0" err="1" smtClean="0"/>
              <a:t>примесная</a:t>
            </a:r>
            <a:r>
              <a:rPr lang="ru-RU" dirty="0" smtClean="0"/>
              <a:t> проводимость полупроводников. Полупроводниковый диод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Ток в обратном направлении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786314" cy="50006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Если полупроводник с </a:t>
            </a:r>
            <a:r>
              <a:rPr lang="ru-RU" dirty="0" err="1" smtClean="0"/>
              <a:t>n</a:t>
            </a:r>
            <a:r>
              <a:rPr lang="ru-RU" dirty="0" smtClean="0"/>
              <a:t>–p-переходом подключен к источнику тока так, что </a:t>
            </a:r>
            <a:r>
              <a:rPr lang="ru-RU" b="1" dirty="0" smtClean="0">
                <a:solidFill>
                  <a:srgbClr val="C00000"/>
                </a:solidFill>
              </a:rPr>
              <a:t>положительный полюс </a:t>
            </a:r>
            <a:r>
              <a:rPr lang="ru-RU" dirty="0" smtClean="0"/>
              <a:t>источника соединен с </a:t>
            </a:r>
            <a:r>
              <a:rPr lang="ru-RU" b="1" dirty="0" smtClean="0">
                <a:solidFill>
                  <a:srgbClr val="C00000"/>
                </a:solidFill>
              </a:rPr>
              <a:t>n-областью</a:t>
            </a:r>
            <a:r>
              <a:rPr lang="ru-RU" dirty="0" smtClean="0"/>
              <a:t>, а </a:t>
            </a:r>
            <a:r>
              <a:rPr lang="ru-RU" b="1" dirty="0" smtClean="0">
                <a:solidFill>
                  <a:srgbClr val="C00000"/>
                </a:solidFill>
              </a:rPr>
              <a:t>отрицательный – с p-областью</a:t>
            </a:r>
            <a:r>
              <a:rPr lang="ru-RU" dirty="0" smtClean="0"/>
              <a:t>, то </a:t>
            </a:r>
            <a:r>
              <a:rPr lang="ru-RU" b="1" dirty="0" smtClean="0"/>
              <a:t>напряженность поля в запирающем слое возрастает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Дырки</a:t>
            </a:r>
            <a:r>
              <a:rPr lang="ru-RU" dirty="0" smtClean="0"/>
              <a:t> в p-области и </a:t>
            </a:r>
            <a:r>
              <a:rPr lang="ru-RU" b="1" dirty="0" smtClean="0"/>
              <a:t>электроны</a:t>
            </a:r>
            <a:r>
              <a:rPr lang="ru-RU" dirty="0" smtClean="0"/>
              <a:t> в n-области </a:t>
            </a:r>
            <a:r>
              <a:rPr lang="ru-RU" b="1" dirty="0" smtClean="0"/>
              <a:t>будут смещаться </a:t>
            </a:r>
            <a:r>
              <a:rPr lang="ru-RU" b="1" dirty="0" smtClean="0">
                <a:solidFill>
                  <a:srgbClr val="C00000"/>
                </a:solidFill>
              </a:rPr>
              <a:t>от</a:t>
            </a:r>
            <a:r>
              <a:rPr lang="ru-RU" b="1" dirty="0" smtClean="0"/>
              <a:t> </a:t>
            </a:r>
            <a:r>
              <a:rPr lang="ru-RU" b="1" dirty="0" err="1" smtClean="0"/>
              <a:t>n</a:t>
            </a:r>
            <a:r>
              <a:rPr lang="ru-RU" b="1" dirty="0" smtClean="0"/>
              <a:t>–p-перехода</a:t>
            </a:r>
            <a:r>
              <a:rPr lang="ru-RU" dirty="0" smtClean="0"/>
              <a:t>, увеличивая тем самым концентрации неосновных носителей в запирающем слое.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Ток через </a:t>
            </a:r>
            <a:r>
              <a:rPr lang="ru-RU" b="1" dirty="0" err="1" smtClean="0">
                <a:solidFill>
                  <a:srgbClr val="C00000"/>
                </a:solidFill>
              </a:rPr>
              <a:t>n</a:t>
            </a:r>
            <a:r>
              <a:rPr lang="ru-RU" b="1" dirty="0" smtClean="0">
                <a:solidFill>
                  <a:srgbClr val="C00000"/>
                </a:solidFill>
              </a:rPr>
              <a:t>–p-переход практически не идет. </a:t>
            </a:r>
          </a:p>
          <a:p>
            <a:r>
              <a:rPr lang="ru-RU" dirty="0" smtClean="0"/>
              <a:t>Напряжение, поданное на </a:t>
            </a:r>
            <a:r>
              <a:rPr lang="ru-RU" dirty="0" err="1" smtClean="0"/>
              <a:t>n</a:t>
            </a:r>
            <a:r>
              <a:rPr lang="ru-RU" dirty="0" smtClean="0"/>
              <a:t>–p-переход в этом случае называют обратным. </a:t>
            </a:r>
            <a:endParaRPr lang="ru-RU" dirty="0"/>
          </a:p>
        </p:txBody>
      </p:sp>
      <p:pic>
        <p:nvPicPr>
          <p:cNvPr id="118786" name="Picture 2" descr="C:\Program Files\Physicon\Open Physics 2.5 part 2\content\chapter1\section\paragraph14\images\1-14-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21102"/>
            <a:ext cx="4429134" cy="401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Транзистор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786314" cy="535782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Полупроводниковые приборы не с одним, а </a:t>
            </a:r>
            <a:r>
              <a:rPr lang="ru-RU" b="1" dirty="0" smtClean="0"/>
              <a:t>с двумя </a:t>
            </a:r>
            <a:r>
              <a:rPr lang="ru-RU" b="1" dirty="0" err="1" smtClean="0"/>
              <a:t>n</a:t>
            </a:r>
            <a:r>
              <a:rPr lang="ru-RU" b="1" dirty="0" smtClean="0"/>
              <a:t>–p-переходами </a:t>
            </a:r>
            <a:r>
              <a:rPr lang="ru-RU" dirty="0" smtClean="0"/>
              <a:t>называются </a:t>
            </a:r>
            <a:r>
              <a:rPr lang="ru-RU" b="1" dirty="0" smtClean="0">
                <a:solidFill>
                  <a:srgbClr val="C00000"/>
                </a:solidFill>
              </a:rPr>
              <a:t>транзисторами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Название происходит от сочетания английских слов: </a:t>
            </a:r>
            <a:r>
              <a:rPr lang="ru-RU" b="1" i="1" dirty="0" err="1" smtClean="0"/>
              <a:t>transfer</a:t>
            </a:r>
            <a:r>
              <a:rPr lang="ru-RU" dirty="0" smtClean="0"/>
              <a:t> – </a:t>
            </a:r>
            <a:r>
              <a:rPr lang="ru-RU" b="1" dirty="0" smtClean="0">
                <a:solidFill>
                  <a:srgbClr val="C00000"/>
                </a:solidFill>
              </a:rPr>
              <a:t>переносить</a:t>
            </a:r>
            <a:r>
              <a:rPr lang="ru-RU" dirty="0" smtClean="0"/>
              <a:t> и </a:t>
            </a:r>
            <a:r>
              <a:rPr lang="ru-RU" b="1" i="1" dirty="0" err="1" smtClean="0"/>
              <a:t>resistor</a:t>
            </a:r>
            <a:r>
              <a:rPr lang="ru-RU" dirty="0" smtClean="0"/>
              <a:t> – </a:t>
            </a:r>
            <a:r>
              <a:rPr lang="ru-RU" b="1" dirty="0" smtClean="0">
                <a:solidFill>
                  <a:srgbClr val="C00000"/>
                </a:solidFill>
              </a:rPr>
              <a:t>сопротивление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Обычно </a:t>
            </a:r>
            <a:r>
              <a:rPr lang="ru-RU" b="1" dirty="0" smtClean="0"/>
              <a:t>для создания транзисторов </a:t>
            </a:r>
            <a:r>
              <a:rPr lang="ru-RU" dirty="0" smtClean="0"/>
              <a:t>используют </a:t>
            </a:r>
            <a:r>
              <a:rPr lang="ru-RU" b="1" dirty="0" smtClean="0">
                <a:solidFill>
                  <a:srgbClr val="C00000"/>
                </a:solidFill>
              </a:rPr>
              <a:t>германий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C00000"/>
                </a:solidFill>
              </a:rPr>
              <a:t>кремний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Транзисторы бывают </a:t>
            </a:r>
            <a:r>
              <a:rPr lang="ru-RU" b="1" dirty="0" smtClean="0"/>
              <a:t>двух типов: </a:t>
            </a:r>
            <a:r>
              <a:rPr lang="ru-RU" b="1" i="1" dirty="0" err="1" smtClean="0">
                <a:solidFill>
                  <a:srgbClr val="C00000"/>
                </a:solidFill>
              </a:rPr>
              <a:t>p</a:t>
            </a:r>
            <a:r>
              <a:rPr lang="ru-RU" b="1" i="1" dirty="0" smtClean="0">
                <a:solidFill>
                  <a:srgbClr val="C00000"/>
                </a:solidFill>
              </a:rPr>
              <a:t>–</a:t>
            </a:r>
            <a:r>
              <a:rPr lang="ru-RU" b="1" i="1" dirty="0" err="1" smtClean="0">
                <a:solidFill>
                  <a:srgbClr val="C00000"/>
                </a:solidFill>
              </a:rPr>
              <a:t>n</a:t>
            </a:r>
            <a:r>
              <a:rPr lang="ru-RU" b="1" i="1" dirty="0" smtClean="0">
                <a:solidFill>
                  <a:srgbClr val="C00000"/>
                </a:solidFill>
              </a:rPr>
              <a:t>–p-транзисторы</a:t>
            </a:r>
            <a:r>
              <a:rPr lang="ru-RU" dirty="0" smtClean="0"/>
              <a:t> и </a:t>
            </a:r>
            <a:r>
              <a:rPr lang="ru-RU" b="1" i="1" dirty="0" err="1" smtClean="0">
                <a:solidFill>
                  <a:srgbClr val="C00000"/>
                </a:solidFill>
              </a:rPr>
              <a:t>n</a:t>
            </a:r>
            <a:r>
              <a:rPr lang="ru-RU" b="1" i="1" dirty="0" smtClean="0">
                <a:solidFill>
                  <a:srgbClr val="C00000"/>
                </a:solidFill>
              </a:rPr>
              <a:t>–</a:t>
            </a:r>
            <a:r>
              <a:rPr lang="ru-RU" b="1" i="1" dirty="0" err="1" smtClean="0">
                <a:solidFill>
                  <a:srgbClr val="C00000"/>
                </a:solidFill>
              </a:rPr>
              <a:t>p</a:t>
            </a:r>
            <a:r>
              <a:rPr lang="ru-RU" b="1" i="1" dirty="0" smtClean="0">
                <a:solidFill>
                  <a:srgbClr val="C00000"/>
                </a:solidFill>
              </a:rPr>
              <a:t>–n-транзисторы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транзисторе </a:t>
            </a:r>
            <a:r>
              <a:rPr lang="ru-RU" b="1" i="1" dirty="0" err="1" smtClean="0"/>
              <a:t>n</a:t>
            </a:r>
            <a:r>
              <a:rPr lang="ru-RU" b="1" i="1" dirty="0" smtClean="0"/>
              <a:t>–</a:t>
            </a:r>
            <a:r>
              <a:rPr lang="ru-RU" b="1" i="1" dirty="0" err="1" smtClean="0"/>
              <a:t>p</a:t>
            </a:r>
            <a:r>
              <a:rPr lang="ru-RU" b="1" i="1" dirty="0" smtClean="0"/>
              <a:t>–n-типа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основная</a:t>
            </a:r>
            <a:r>
              <a:rPr lang="ru-RU" dirty="0" smtClean="0"/>
              <a:t> германиевая пластинка </a:t>
            </a:r>
            <a:r>
              <a:rPr lang="ru-RU" b="1" dirty="0" smtClean="0"/>
              <a:t>обладает проводимостью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p-типа</a:t>
            </a:r>
            <a:r>
              <a:rPr lang="ru-RU" dirty="0" smtClean="0"/>
              <a:t>, а созданные на ней две области – проводимостью </a:t>
            </a:r>
            <a:r>
              <a:rPr lang="ru-RU" b="1" i="1" dirty="0" smtClean="0"/>
              <a:t>n-типа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Пластинку транзистора называют </a:t>
            </a:r>
            <a:r>
              <a:rPr lang="ru-RU" b="1" dirty="0" smtClean="0">
                <a:solidFill>
                  <a:srgbClr val="C00000"/>
                </a:solidFill>
              </a:rPr>
              <a:t>базой</a:t>
            </a:r>
            <a:r>
              <a:rPr lang="ru-RU" dirty="0" smtClean="0"/>
              <a:t> (</a:t>
            </a:r>
            <a:r>
              <a:rPr lang="ru-RU" b="1" dirty="0" smtClean="0">
                <a:solidFill>
                  <a:srgbClr val="C00000"/>
                </a:solidFill>
              </a:rPr>
              <a:t>Б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одну из областей с противоположным типом проводимости – </a:t>
            </a:r>
            <a:r>
              <a:rPr lang="ru-RU" b="1" dirty="0" smtClean="0">
                <a:solidFill>
                  <a:srgbClr val="C00000"/>
                </a:solidFill>
              </a:rPr>
              <a:t>коллектором</a:t>
            </a:r>
            <a:r>
              <a:rPr lang="ru-RU" dirty="0" smtClean="0"/>
              <a:t> (</a:t>
            </a:r>
            <a:r>
              <a:rPr lang="ru-RU" b="1" dirty="0" smtClean="0">
                <a:solidFill>
                  <a:srgbClr val="C00000"/>
                </a:solidFill>
              </a:rPr>
              <a:t>К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вторую – </a:t>
            </a:r>
            <a:r>
              <a:rPr lang="ru-RU" b="1" dirty="0" smtClean="0">
                <a:solidFill>
                  <a:srgbClr val="C00000"/>
                </a:solidFill>
              </a:rPr>
              <a:t>эмиттером</a:t>
            </a:r>
            <a:r>
              <a:rPr lang="ru-RU" dirty="0" smtClean="0"/>
              <a:t> (</a:t>
            </a:r>
            <a:r>
              <a:rPr lang="ru-RU" b="1" dirty="0" smtClean="0">
                <a:solidFill>
                  <a:srgbClr val="C00000"/>
                </a:solidFill>
              </a:rPr>
              <a:t>Э</a:t>
            </a:r>
            <a:r>
              <a:rPr lang="ru-RU" dirty="0" smtClean="0"/>
              <a:t>). </a:t>
            </a:r>
            <a:endParaRPr lang="ru-RU" b="1" dirty="0" smtClean="0"/>
          </a:p>
          <a:p>
            <a:r>
              <a:rPr lang="ru-RU" b="1" dirty="0" smtClean="0"/>
              <a:t>В условных обозначениях разных структур </a:t>
            </a:r>
            <a:r>
              <a:rPr lang="ru-RU" b="1" dirty="0" smtClean="0">
                <a:solidFill>
                  <a:srgbClr val="C00000"/>
                </a:solidFill>
              </a:rPr>
              <a:t>стрелка эмиттера показывает направление тока через транзистор.</a:t>
            </a:r>
          </a:p>
        </p:txBody>
      </p:sp>
      <p:pic>
        <p:nvPicPr>
          <p:cNvPr id="119810" name="Picture 2" descr="C:\Program Files\Physicon\Open Physics 2.5 part 2\content\chapter1\section\paragraph14\images\1-14-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2"/>
            <a:ext cx="4357686" cy="1583498"/>
          </a:xfrm>
          <a:prstGeom prst="rect">
            <a:avLst/>
          </a:prstGeom>
          <a:noFill/>
        </p:spPr>
      </p:pic>
      <p:pic>
        <p:nvPicPr>
          <p:cNvPr id="119812" name="Picture 4" descr="C:\Program Files\Physicon\Open Physics 2.5 part 2\content\chapter1\section\paragraph14\images\1-14-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4357686" cy="1583498"/>
          </a:xfrm>
          <a:prstGeom prst="rect">
            <a:avLst/>
          </a:prstGeom>
          <a:noFill/>
        </p:spPr>
      </p:pic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5357818" y="1500174"/>
            <a:ext cx="3428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Транзистор структуры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–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–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5143504" y="3143248"/>
            <a:ext cx="3428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Транзистор структуры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–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–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</a:t>
            </a:r>
          </a:p>
        </p:txBody>
      </p:sp>
      <p:pic>
        <p:nvPicPr>
          <p:cNvPr id="119816" name="Picture 8" descr="C:\Program Files\Physicon\Open Physics 2.5 part 2\content\chapter1\section\paragraph14\images\1-14-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5" y="4786321"/>
            <a:ext cx="4357686" cy="2071679"/>
          </a:xfrm>
          <a:prstGeom prst="rect">
            <a:avLst/>
          </a:prstGeom>
          <a:noFill/>
        </p:spPr>
      </p:pic>
      <p:sp>
        <p:nvSpPr>
          <p:cNvPr id="11" name="Прямоугольная выноска 10"/>
          <p:cNvSpPr/>
          <p:nvPr/>
        </p:nvSpPr>
        <p:spPr>
          <a:xfrm>
            <a:off x="2000232" y="6215082"/>
            <a:ext cx="3143272" cy="642918"/>
          </a:xfrm>
          <a:prstGeom prst="wedgeRectCallout">
            <a:avLst>
              <a:gd name="adj1" fmla="val 66024"/>
              <a:gd name="adj2" fmla="val -84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Включение в цепь транзистора </a:t>
            </a:r>
            <a:r>
              <a:rPr lang="ru-RU" i="1" dirty="0" err="1" smtClean="0">
                <a:solidFill>
                  <a:schemeClr val="bg1"/>
                </a:solidFill>
                <a:latin typeface="Arial" pitchFamily="34" charset="0"/>
              </a:rPr>
              <a:t>p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–</a:t>
            </a:r>
            <a:r>
              <a:rPr lang="ru-RU" i="1" dirty="0" err="1" smtClean="0">
                <a:solidFill>
                  <a:schemeClr val="bg1"/>
                </a:solidFill>
                <a:latin typeface="Arial" pitchFamily="34" charset="0"/>
              </a:rPr>
              <a:t>n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–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</a:rPr>
              <a:t>p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-структуры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  <p:bldP spid="119814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2852738"/>
            <a:ext cx="4937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2781300"/>
            <a:ext cx="5762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716338"/>
            <a:ext cx="32416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chemeClr val="tx1"/>
                </a:solidFill>
              </a:rPr>
              <a:t>Электрический ток в жидкостях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5292725" cy="525621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u="sng" dirty="0" smtClean="0">
                <a:solidFill>
                  <a:srgbClr val="C00000"/>
                </a:solidFill>
              </a:rPr>
              <a:t>Электролитами</a:t>
            </a:r>
            <a:r>
              <a:rPr lang="ru-RU" sz="2400" dirty="0" smtClean="0"/>
              <a:t> принято называть </a:t>
            </a:r>
            <a:r>
              <a:rPr lang="ru-RU" sz="2400" b="1" dirty="0" smtClean="0"/>
              <a:t>проводящие среды</a:t>
            </a:r>
            <a:r>
              <a:rPr lang="ru-RU" sz="2400" dirty="0" smtClean="0"/>
              <a:t>, в которых протекание электрического тока </a:t>
            </a:r>
            <a:r>
              <a:rPr lang="ru-RU" sz="2400" b="1" dirty="0" smtClean="0"/>
              <a:t>сопровождается переносом вещества</a:t>
            </a:r>
            <a:r>
              <a:rPr lang="ru-RU" sz="24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Носителями свободных зарядов </a:t>
            </a:r>
            <a:r>
              <a:rPr lang="ru-RU" sz="2400" dirty="0" smtClean="0"/>
              <a:t>в электролитах являются </a:t>
            </a:r>
            <a:r>
              <a:rPr lang="ru-RU" sz="2400" b="1" dirty="0" smtClean="0">
                <a:solidFill>
                  <a:srgbClr val="C00000"/>
                </a:solidFill>
              </a:rPr>
              <a:t>положительно и отрицательно заряженные ионы</a:t>
            </a:r>
            <a:r>
              <a:rPr lang="ru-RU" sz="24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Электролитами являются </a:t>
            </a:r>
            <a:r>
              <a:rPr lang="ru-RU" sz="2400" b="1" dirty="0" smtClean="0">
                <a:solidFill>
                  <a:srgbClr val="C00000"/>
                </a:solidFill>
              </a:rPr>
              <a:t>водные растворы</a:t>
            </a:r>
            <a:r>
              <a:rPr lang="ru-RU" sz="2400" dirty="0" smtClean="0"/>
              <a:t> неорганических кислот, солей и щелочей, </a:t>
            </a:r>
            <a:r>
              <a:rPr lang="ru-RU" sz="2400" b="1" dirty="0" smtClean="0">
                <a:solidFill>
                  <a:srgbClr val="C00000"/>
                </a:solidFill>
              </a:rPr>
              <a:t>расплавы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Сопротивление электролитов </a:t>
            </a:r>
            <a:r>
              <a:rPr lang="ru-RU" sz="2400" b="1" dirty="0" smtClean="0">
                <a:solidFill>
                  <a:srgbClr val="C00000"/>
                </a:solidFill>
              </a:rPr>
              <a:t>падает с ростом температуры</a:t>
            </a:r>
            <a:r>
              <a:rPr lang="ru-RU" sz="2400" dirty="0" smtClean="0"/>
              <a:t>, так как с ростом температуры растёт количество ионов.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20487" name="Picture 9" descr="i?id=60332352&amp;tov=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292600"/>
            <a:ext cx="30241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3" descr="i?id=581793&amp;tov=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1700213"/>
            <a:ext cx="1512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6" descr="i?id=35148816&amp;tov=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4163" y="2060575"/>
            <a:ext cx="216058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1412875"/>
            <a:ext cx="13938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3950" y="3643314"/>
            <a:ext cx="42100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6" name="Picture 4" descr="C:\Program Files\Physicon\Open Physics 2.5 part 2\content\chapter1\section\paragraph15\images\1-15-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3429000"/>
            <a:ext cx="4143372" cy="315221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929190" y="6286520"/>
            <a:ext cx="421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Электролиз водного раствора хлорида меди.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Явление электролиза </a:t>
            </a:r>
            <a:r>
              <a:rPr lang="ru-RU" sz="4000" b="1" dirty="0" smtClean="0">
                <a:solidFill>
                  <a:schemeClr val="accent2"/>
                </a:solidFill>
              </a:rPr>
              <a:t>- </a:t>
            </a:r>
            <a:r>
              <a:rPr lang="ru-RU" sz="4000" dirty="0" smtClean="0"/>
              <a:t>это выделение на электродах веществ, входящих в электролиты; </a:t>
            </a:r>
            <a:endParaRPr lang="ru-RU" sz="4000" b="1" dirty="0" smtClean="0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14488"/>
            <a:ext cx="6300788" cy="200026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Положительно заряженные ионы  </a:t>
            </a:r>
            <a:r>
              <a:rPr lang="ru-RU" sz="2400" dirty="0" smtClean="0"/>
              <a:t>(</a:t>
            </a:r>
            <a:r>
              <a:rPr lang="ru-RU" sz="2400" b="1" dirty="0" smtClean="0">
                <a:solidFill>
                  <a:srgbClr val="C00000"/>
                </a:solidFill>
              </a:rPr>
              <a:t>анионы</a:t>
            </a:r>
            <a:r>
              <a:rPr lang="ru-RU" sz="2400" dirty="0" smtClean="0"/>
              <a:t>) под действием электрического поля стремятся </a:t>
            </a:r>
            <a:r>
              <a:rPr lang="ru-RU" sz="2400" b="1" dirty="0" smtClean="0">
                <a:solidFill>
                  <a:srgbClr val="C00000"/>
                </a:solidFill>
              </a:rPr>
              <a:t>к отрицательному катоду</a:t>
            </a:r>
            <a:r>
              <a:rPr lang="ru-RU" sz="2400" dirty="0" smtClean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а </a:t>
            </a:r>
            <a:r>
              <a:rPr lang="ru-RU" sz="2400" b="1" dirty="0" smtClean="0">
                <a:solidFill>
                  <a:srgbClr val="C00000"/>
                </a:solidFill>
              </a:rPr>
              <a:t>отрицательно заряженные ионы </a:t>
            </a:r>
            <a:r>
              <a:rPr lang="ru-RU" sz="2400" dirty="0" smtClean="0"/>
              <a:t>(катионы) - </a:t>
            </a:r>
            <a:r>
              <a:rPr lang="ru-RU" sz="2400" b="1" dirty="0" smtClean="0">
                <a:solidFill>
                  <a:srgbClr val="C00000"/>
                </a:solidFill>
              </a:rPr>
              <a:t>к положительному аноду</a:t>
            </a:r>
            <a:r>
              <a:rPr lang="ru-RU" sz="2400" dirty="0" smtClean="0"/>
              <a:t>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9875" y="1643050"/>
            <a:ext cx="27841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3714753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Закон Фарадея </a:t>
            </a:r>
            <a:r>
              <a:rPr lang="ru-RU" sz="2400" b="1" dirty="0" smtClean="0"/>
              <a:t>определяет количества первичных продуктов</a:t>
            </a:r>
            <a:r>
              <a:rPr lang="ru-RU" sz="2400" dirty="0" smtClean="0"/>
              <a:t>, выделяющихся на электродах при электролизе: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Масса </a:t>
            </a:r>
            <a:r>
              <a:rPr lang="ru-RU" sz="2400" b="1" dirty="0" err="1" smtClean="0">
                <a:solidFill>
                  <a:srgbClr val="C00000"/>
                </a:solidFill>
              </a:rPr>
              <a:t>m</a:t>
            </a:r>
            <a:r>
              <a:rPr lang="ru-RU" sz="2400" b="1" dirty="0" smtClean="0"/>
              <a:t> вещества, выделившегося на электроде, </a:t>
            </a:r>
            <a:r>
              <a:rPr lang="ru-RU" sz="2400" b="1" dirty="0" smtClean="0">
                <a:solidFill>
                  <a:srgbClr val="C00000"/>
                </a:solidFill>
              </a:rPr>
              <a:t>прямо пропорциональна заряду Q</a:t>
            </a:r>
            <a:r>
              <a:rPr lang="ru-RU" sz="2400" b="1" dirty="0" smtClean="0"/>
              <a:t>, прошедшему через электролит: 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C00000"/>
                </a:solidFill>
              </a:rPr>
              <a:t>m =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kQ</a:t>
            </a:r>
            <a:r>
              <a:rPr lang="en-US" sz="2400" b="1" i="1" dirty="0" smtClean="0">
                <a:solidFill>
                  <a:srgbClr val="C00000"/>
                </a:solidFill>
              </a:rPr>
              <a:t> =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kIt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Величину </a:t>
            </a:r>
            <a:r>
              <a:rPr lang="ru-RU" sz="2400" i="1" dirty="0" err="1" smtClean="0">
                <a:solidFill>
                  <a:srgbClr val="C00000"/>
                </a:solidFill>
              </a:rPr>
              <a:t>k</a:t>
            </a:r>
            <a:r>
              <a:rPr lang="ru-RU" sz="2400" dirty="0" smtClean="0"/>
              <a:t> называют </a:t>
            </a:r>
            <a:r>
              <a:rPr lang="ru-RU" sz="2400" b="1" dirty="0" smtClean="0">
                <a:solidFill>
                  <a:srgbClr val="C00000"/>
                </a:solidFill>
              </a:rPr>
              <a:t>электрохимическим эквивалентом</a:t>
            </a:r>
            <a:r>
              <a:rPr lang="ru-RU" sz="2400" dirty="0" smtClean="0"/>
              <a:t>.</a:t>
            </a:r>
          </a:p>
        </p:txBody>
      </p:sp>
      <p:pic>
        <p:nvPicPr>
          <p:cNvPr id="111618" name="Picture 2" descr="C:\Program Files\Physicon\Open Physics 2.5 part 2\content\javagifs\63166759415723-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929330"/>
            <a:ext cx="2428892" cy="79012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1620" name="Picture 4" descr="C:\Program Files\Physicon\Open Physics 2.5 part 2\content\javagifs\63166759416020-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27" y="1500174"/>
            <a:ext cx="2786073" cy="157163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86446" y="3071810"/>
          <a:ext cx="3357554" cy="365760"/>
        </p:xfrm>
        <a:graphic>
          <a:graphicData uri="http://schemas.openxmlformats.org/drawingml/2006/table">
            <a:tbl>
              <a:tblPr/>
              <a:tblGrid>
                <a:gridCol w="373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 = </a:t>
                      </a:r>
                      <a:r>
                        <a:rPr lang="en-US" dirty="0" err="1"/>
                        <a:t>eN</a:t>
                      </a:r>
                      <a:r>
                        <a:rPr lang="en-US" baseline="-25000" dirty="0" err="1"/>
                        <a:t>A</a:t>
                      </a:r>
                      <a:r>
                        <a:rPr lang="en-US" dirty="0"/>
                        <a:t> = 96485 </a:t>
                      </a:r>
                      <a:r>
                        <a:rPr lang="ru-RU" dirty="0"/>
                        <a:t>Кл / моль.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5429256" y="3429000"/>
            <a:ext cx="385762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=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eN</a:t>
            </a:r>
            <a:r>
              <a:rPr kumimoji="0" lang="ru-RU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–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124815"/>
                </a:solidFill>
                <a:effectLst/>
                <a:latin typeface="Arial" pitchFamily="34" charset="0"/>
              </a:rPr>
              <a:t>постоянная Фарадея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16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1971660" cy="107157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 smtClean="0">
                <a:solidFill>
                  <a:schemeClr val="accent2"/>
                </a:solidFill>
              </a:rPr>
              <a:t>Вывод:</a:t>
            </a:r>
            <a:endParaRPr lang="ru-RU" sz="36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00174"/>
            <a:ext cx="8229600" cy="50974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носители заряда </a:t>
            </a:r>
            <a:r>
              <a:rPr lang="ru-RU" sz="2800" dirty="0" smtClean="0"/>
              <a:t>– </a:t>
            </a:r>
            <a:r>
              <a:rPr lang="ru-RU" sz="2800" b="1" dirty="0" smtClean="0">
                <a:solidFill>
                  <a:srgbClr val="C00000"/>
                </a:solidFill>
              </a:rPr>
              <a:t>положительные и отрицательные ионы</a:t>
            </a:r>
            <a:r>
              <a:rPr lang="ru-RU" sz="2800" dirty="0" smtClean="0"/>
              <a:t>;</a:t>
            </a:r>
            <a:endParaRPr lang="ru-RU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/>
              <a:t>процесс образования </a:t>
            </a:r>
            <a:r>
              <a:rPr lang="ru-RU" sz="2800" dirty="0" smtClean="0"/>
              <a:t>носителей заряда – </a:t>
            </a:r>
            <a:r>
              <a:rPr lang="ru-RU" sz="2800" b="1" dirty="0" smtClean="0">
                <a:solidFill>
                  <a:srgbClr val="C00000"/>
                </a:solidFill>
              </a:rPr>
              <a:t>электролитическая диссоциация</a:t>
            </a:r>
            <a:r>
              <a:rPr lang="ru-RU" sz="2800" dirty="0" smtClean="0"/>
              <a:t>;</a:t>
            </a:r>
            <a:endParaRPr lang="ru-RU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электролиты подчиняются закону Ома</a:t>
            </a:r>
            <a:r>
              <a:rPr lang="ru-RU" sz="2800" dirty="0" smtClean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/>
              <a:t>Применение электролиза</a:t>
            </a:r>
            <a:r>
              <a:rPr lang="ru-RU" sz="2400" b="1" dirty="0" smtClean="0"/>
              <a:t> :</a:t>
            </a:r>
            <a:br>
              <a:rPr lang="ru-RU" sz="2400" b="1" dirty="0" smtClean="0"/>
            </a:br>
            <a:r>
              <a:rPr lang="ru-RU" sz="2400" i="1" dirty="0" smtClean="0"/>
              <a:t>получение цветных металлов</a:t>
            </a:r>
            <a:r>
              <a:rPr lang="ru-RU" sz="2400" dirty="0" smtClean="0"/>
              <a:t> (очистка от примесей - рафинирование);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i="1" dirty="0" smtClean="0"/>
              <a:t>гальваностегия</a:t>
            </a:r>
            <a:r>
              <a:rPr lang="ru-RU" sz="2400" dirty="0" smtClean="0"/>
              <a:t> - получение покрытий на металле (никелирование, хромирование, золочение, серебрение и т.д. );</a:t>
            </a:r>
            <a:br>
              <a:rPr lang="ru-RU" sz="2400" dirty="0" smtClean="0"/>
            </a:br>
            <a:r>
              <a:rPr lang="ru-RU" sz="2400" i="1" dirty="0" smtClean="0"/>
              <a:t>гальванопластика</a:t>
            </a:r>
            <a:r>
              <a:rPr lang="ru-RU" sz="2400" dirty="0" smtClean="0"/>
              <a:t> - получение отслаиваемых покрытий (рельефных копий).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Рассмотрим задачи: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01122" cy="2154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 </a:t>
            </a:r>
            <a:r>
              <a:rPr lang="ru-RU" dirty="0" smtClean="0"/>
              <a:t>Сопротивление каждого резистора на участке цепи, изображенном на рисунке, равно 3 Ом. Найдите общее сопротивление участка.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86314" y="3000372"/>
            <a:ext cx="3657600" cy="29289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2/3 Ом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1,5 Ом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3 Ом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6 Ом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693055" y="2307417"/>
            <a:ext cx="197167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01122" cy="2578298"/>
          </a:xfrm>
        </p:spPr>
        <p:txBody>
          <a:bodyPr>
            <a:normAutofit/>
          </a:bodyPr>
          <a:lstStyle/>
          <a:p>
            <a:r>
              <a:rPr lang="ru-RU" dirty="0" smtClean="0"/>
              <a:t>. </a:t>
            </a:r>
            <a:r>
              <a:rPr lang="ru-RU" dirty="0" smtClean="0"/>
              <a:t>При ремонте электроплитки ее спираль укоротили в 2 раза. Как изменилась мощность электроплитки?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2357430"/>
            <a:ext cx="8358246" cy="41434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ru-RU" b="1" dirty="0" smtClean="0"/>
          </a:p>
          <a:p>
            <a:pPr marL="457200" indent="-457200">
              <a:buFont typeface="+mj-lt"/>
              <a:buAutoNum type="arabicPeriod"/>
            </a:pPr>
            <a:endParaRPr lang="ru-RU" b="1" dirty="0"/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увеличилась </a:t>
            </a:r>
            <a:r>
              <a:rPr lang="ru-RU" b="1" dirty="0" smtClean="0"/>
              <a:t>в 2 раза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увеличилась в 4 раза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уменьшилась в 2 раза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уменьшилась в 4 раза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Необходимо </a:t>
            </a:r>
            <a:r>
              <a:rPr lang="ru-RU" sz="2800" dirty="0" smtClean="0"/>
              <a:t>экспериментально проверить, зависит ли электрическое сопротивление круглого угольного стержня от его диаметра. Какие </a:t>
            </a:r>
            <a:r>
              <a:rPr lang="ru-RU" sz="2800" dirty="0" smtClean="0">
                <a:solidFill>
                  <a:schemeClr val="bg1"/>
                </a:solidFill>
              </a:rPr>
              <a:t>стержни нужно использовать для такой проверки?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34892" y="2688006"/>
            <a:ext cx="32450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715008" y="3000372"/>
            <a:ext cx="20717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А и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Б и В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Б и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В и Г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01122" cy="33703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Сопротивление нагревательного элемента электрического чайника 20 Ом. Определите мощность тока, проходящего через нагревательный элемент при напряжении 220 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3000372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/>
              <a:t>Ответ: </a:t>
            </a:r>
            <a:r>
              <a:rPr lang="ru-RU" b="1" dirty="0" err="1" smtClean="0"/>
              <a:t>_______________Вт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5724128" y="4864600"/>
            <a:ext cx="1285884" cy="571504"/>
          </a:xfrm>
          <a:prstGeom prst="wedgeRectCallout">
            <a:avLst>
              <a:gd name="adj1" fmla="val -50852"/>
              <a:gd name="adj2" fmla="val -50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2420</a:t>
            </a:r>
            <a:endParaRPr lang="ru-RU" sz="2800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876710" y="4293096"/>
            <a:ext cx="3500462" cy="114300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 = U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/R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http://www.physics.ru/courses/op25part2/content/chapter1/section/paragraph8/images/1-8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2"/>
            <a:ext cx="3786182" cy="20877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153400" cy="990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Электрический ток. Сила тока, напряжение, электрическое сопротивление.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5429256" cy="535782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Непрерывное </a:t>
            </a:r>
            <a:r>
              <a:rPr lang="ru-RU" b="1" dirty="0" smtClean="0"/>
              <a:t>упорядоченное</a:t>
            </a:r>
            <a:r>
              <a:rPr lang="ru-RU" dirty="0" smtClean="0"/>
              <a:t> движение свободных носителей электрического заряда называется </a:t>
            </a:r>
            <a:r>
              <a:rPr lang="ru-RU" b="1" dirty="0" smtClean="0">
                <a:solidFill>
                  <a:srgbClr val="FF0000"/>
                </a:solidFill>
              </a:rPr>
              <a:t>электрическим током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Сила тока </a:t>
            </a:r>
            <a:r>
              <a:rPr lang="ru-RU" b="1" i="1" dirty="0" smtClean="0">
                <a:solidFill>
                  <a:srgbClr val="FF0000"/>
                </a:solidFill>
              </a:rPr>
              <a:t>I</a:t>
            </a:r>
            <a:r>
              <a:rPr lang="ru-RU" dirty="0" smtClean="0"/>
              <a:t> – скалярная физическая величина, равная </a:t>
            </a:r>
            <a:r>
              <a:rPr lang="ru-RU" b="1" dirty="0" smtClean="0"/>
              <a:t>отношению</a:t>
            </a:r>
            <a:r>
              <a:rPr lang="ru-RU" dirty="0" smtClean="0"/>
              <a:t> </a:t>
            </a:r>
            <a:r>
              <a:rPr lang="ru-RU" b="1" i="1" dirty="0" smtClean="0"/>
              <a:t>заряда </a:t>
            </a:r>
            <a:r>
              <a:rPr lang="ru-RU" b="1" i="1" dirty="0" err="1" smtClean="0"/>
              <a:t>Δq</a:t>
            </a:r>
            <a:r>
              <a:rPr lang="ru-RU" dirty="0" smtClean="0"/>
              <a:t>, переносимого через поперечное сечение проводника (рис. 1.8.1) </a:t>
            </a:r>
            <a:r>
              <a:rPr lang="ru-RU" b="1" i="1" dirty="0" smtClean="0"/>
              <a:t>за интервал времени </a:t>
            </a:r>
            <a:r>
              <a:rPr lang="ru-RU" b="1" i="1" dirty="0" err="1" smtClean="0"/>
              <a:t>Δt</a:t>
            </a:r>
            <a:r>
              <a:rPr lang="ru-RU" dirty="0" smtClean="0"/>
              <a:t>, к этому интервалу времени:</a:t>
            </a:r>
          </a:p>
          <a:p>
            <a:r>
              <a:rPr lang="ru-RU" dirty="0" smtClean="0"/>
              <a:t>В Международной системе единиц СИ сила тока измеряется в </a:t>
            </a:r>
            <a:r>
              <a:rPr lang="ru-RU" b="1" dirty="0" smtClean="0">
                <a:solidFill>
                  <a:srgbClr val="FF0000"/>
                </a:solidFill>
              </a:rPr>
              <a:t>амперах</a:t>
            </a:r>
            <a:r>
              <a:rPr lang="ru-RU" dirty="0" smtClean="0"/>
              <a:t> (</a:t>
            </a:r>
            <a:r>
              <a:rPr lang="ru-RU" b="1" i="1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).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Напряжение</a:t>
            </a:r>
            <a:r>
              <a:rPr lang="ru-RU" dirty="0" smtClean="0"/>
              <a:t> — это отношение работы тока на определенном участке электрической цепи к заряду, протекающему по этому же участку цепи. </a:t>
            </a:r>
          </a:p>
          <a:p>
            <a:r>
              <a:rPr lang="ru-RU" dirty="0" smtClean="0"/>
              <a:t>Единицей измерения напряжения станет 1 </a:t>
            </a:r>
            <a:r>
              <a:rPr lang="ru-RU" b="1" dirty="0" smtClean="0">
                <a:solidFill>
                  <a:srgbClr val="FF0000"/>
                </a:solidFill>
              </a:rPr>
              <a:t>вольт </a:t>
            </a:r>
          </a:p>
          <a:p>
            <a:r>
              <a:rPr lang="ru-RU" b="1" i="1" dirty="0" smtClean="0"/>
              <a:t>1 Дж/Кл = 1</a:t>
            </a:r>
            <a:r>
              <a:rPr lang="ru-RU" b="1" i="1" dirty="0" smtClean="0">
                <a:solidFill>
                  <a:srgbClr val="FF0000"/>
                </a:solidFill>
              </a:rPr>
              <a:t>В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За </a:t>
            </a:r>
            <a:r>
              <a:rPr lang="ru-RU" b="1" i="1" dirty="0" smtClean="0">
                <a:solidFill>
                  <a:srgbClr val="FF0000"/>
                </a:solidFill>
              </a:rPr>
              <a:t>направление тока </a:t>
            </a:r>
            <a:r>
              <a:rPr lang="ru-RU" b="1" i="1" dirty="0" smtClean="0"/>
              <a:t>принимается направление движения </a:t>
            </a:r>
            <a:r>
              <a:rPr lang="ru-RU" b="1" i="1" dirty="0" smtClean="0">
                <a:solidFill>
                  <a:srgbClr val="FF0000"/>
                </a:solidFill>
              </a:rPr>
              <a:t>положительных</a:t>
            </a:r>
            <a:r>
              <a:rPr lang="ru-RU" b="1" i="1" dirty="0" smtClean="0"/>
              <a:t> зарядов</a:t>
            </a:r>
            <a:endParaRPr lang="ru-RU" b="1" i="1" dirty="0"/>
          </a:p>
        </p:txBody>
      </p:sp>
      <p:pic>
        <p:nvPicPr>
          <p:cNvPr id="98306" name="Picture 2" descr="http://www.physics.ru/courses/op25part2/content/javagifs/63230164559413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2714620"/>
            <a:ext cx="1071570" cy="104776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5357818" y="3643314"/>
            <a:ext cx="37861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</a:t>
            </a: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– площадь поперечного сечения проводника,  </a:t>
            </a:r>
            <a:r>
              <a:rPr kumimoji="0" lang="ru-RU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      </a:t>
            </a: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– электрическое поле </a:t>
            </a:r>
          </a:p>
        </p:txBody>
      </p:sp>
      <p:pic>
        <p:nvPicPr>
          <p:cNvPr id="98310" name="Picture 6" descr="http://www.physics.ru/courses/op25part2/content/javagifs/63230164559423-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143380"/>
            <a:ext cx="292246" cy="642942"/>
          </a:xfrm>
          <a:prstGeom prst="rect">
            <a:avLst/>
          </a:prstGeom>
          <a:noFill/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572008"/>
            <a:ext cx="237332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5572140"/>
            <a:ext cx="3500462" cy="121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01122" cy="24399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Чему равно общее сопротивление участка цепи, изображенного на рисунке, если </a:t>
            </a:r>
            <a:r>
              <a:rPr lang="ru-RU" i="1" dirty="0" smtClean="0"/>
              <a:t>R</a:t>
            </a:r>
            <a:r>
              <a:rPr lang="ru-RU" i="1" baseline="-25000" dirty="0" smtClean="0"/>
              <a:t>1</a:t>
            </a:r>
            <a:r>
              <a:rPr lang="ru-RU" i="1" baseline="30000" dirty="0" smtClean="0"/>
              <a:t> </a:t>
            </a:r>
            <a:r>
              <a:rPr lang="ru-RU" i="1" dirty="0" smtClean="0"/>
              <a:t>= 1 Ом, R</a:t>
            </a:r>
            <a:r>
              <a:rPr lang="ru-RU" i="1" baseline="-25000" dirty="0" smtClean="0"/>
              <a:t>2</a:t>
            </a:r>
            <a:r>
              <a:rPr lang="ru-RU" i="1" baseline="30000" dirty="0" smtClean="0"/>
              <a:t> </a:t>
            </a:r>
            <a:r>
              <a:rPr lang="ru-RU" i="1" dirty="0" smtClean="0"/>
              <a:t>= 10 Ом, R</a:t>
            </a:r>
            <a:r>
              <a:rPr lang="ru-RU" i="1" baseline="-25000" dirty="0" smtClean="0"/>
              <a:t>3</a:t>
            </a:r>
            <a:r>
              <a:rPr lang="ru-RU" i="1" baseline="30000" dirty="0" smtClean="0"/>
              <a:t> </a:t>
            </a:r>
            <a:r>
              <a:rPr lang="ru-RU" i="1" dirty="0" smtClean="0"/>
              <a:t>= 10 Ом, R</a:t>
            </a:r>
            <a:r>
              <a:rPr lang="ru-RU" i="1" baseline="-25000" dirty="0" smtClean="0"/>
              <a:t>4</a:t>
            </a:r>
            <a:r>
              <a:rPr lang="ru-RU" i="1" baseline="30000" dirty="0" smtClean="0"/>
              <a:t> </a:t>
            </a:r>
            <a:r>
              <a:rPr lang="ru-RU" i="1" dirty="0" smtClean="0"/>
              <a:t>= 5 Ом?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143512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9 Ом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11 Ом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16 Ом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26 Ом 	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96"/>
            <a:ext cx="78191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597508" cy="2290266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/>
              <a:t>Две спирали электроплитки сопротивлением по 10 Ом каждая соединены последовательно и включены в сеть с напряжением 220 В. Через какое время на этой плитке закипит вода массой 1 кг, если ее начальная температура составляла 20°С, а КПД процесса 80%? (Полезной считается энергия, необходимая для нагревания воды.) </a:t>
            </a:r>
            <a:endParaRPr lang="ru-RU" sz="2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14752"/>
            <a:ext cx="59436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1542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В электрической цепи (см. рисунок) вольтметр V1</a:t>
            </a:r>
            <a:br>
              <a:rPr lang="ru-RU" sz="2400" dirty="0" smtClean="0"/>
            </a:br>
            <a:r>
              <a:rPr lang="ru-RU" sz="2400" dirty="0" smtClean="0"/>
              <a:t>показывает напряжение 2 В, вольтметр V2 – напряжение 0,5 В. Напряжение на лампе равно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66" y="2928934"/>
            <a:ext cx="1928826" cy="200026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0,5 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1,5 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2 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2,5 В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2928934"/>
            <a:ext cx="3586180" cy="368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208279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>Ученик проводил опыты с двумя разными резисторами, измеряя значения</a:t>
            </a:r>
            <a:br>
              <a:rPr lang="ru-RU" sz="2200" dirty="0" smtClean="0"/>
            </a:br>
            <a:r>
              <a:rPr lang="ru-RU" sz="2200" dirty="0" smtClean="0"/>
              <a:t>силы тока, проходящего через них при разных напряжениях на резисторах, и результаты заносил в таблицу.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812426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3857628"/>
            <a:ext cx="821537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Прямая пропорциональная зависимость между силой тока в резисторе и</a:t>
            </a:r>
          </a:p>
          <a:p>
            <a:r>
              <a:rPr lang="ru-RU" sz="27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напряжением на концах резистора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357826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выполняется только для первого резистора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выполняется только для второго резистора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выполняется для обоих резисторов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 выполняется для обоих резисторов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654164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Среднее </a:t>
            </a:r>
            <a:r>
              <a:rPr lang="ru-RU" sz="2400" dirty="0" smtClean="0"/>
              <a:t>время разрядов молнии равно 0,002 с. Сила тока в канале молнии около 2</a:t>
            </a:r>
            <a:r>
              <a:rPr lang="ru-RU" sz="2400" baseline="30000" dirty="0" smtClean="0"/>
              <a:t>.</a:t>
            </a:r>
            <a:r>
              <a:rPr lang="ru-RU" sz="2400" dirty="0" smtClean="0"/>
              <a:t>10</a:t>
            </a:r>
            <a:r>
              <a:rPr lang="ru-RU" sz="2400" baseline="30000" dirty="0" smtClean="0"/>
              <a:t>4 </a:t>
            </a:r>
            <a:r>
              <a:rPr lang="ru-RU" sz="2400" dirty="0" smtClean="0"/>
              <a:t>А. Какой заряд проходит по каналу молнии?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428868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40 Кл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10</a:t>
            </a:r>
            <a:r>
              <a:rPr lang="ru-RU" baseline="30000" dirty="0" smtClean="0"/>
              <a:t>-7 </a:t>
            </a:r>
            <a:r>
              <a:rPr lang="ru-RU" dirty="0" smtClean="0"/>
              <a:t>Кл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10 Кл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4</a:t>
            </a:r>
            <a:r>
              <a:rPr lang="ru-RU" baseline="30000" dirty="0" smtClean="0"/>
              <a:t>.</a:t>
            </a:r>
            <a:r>
              <a:rPr lang="ru-RU" dirty="0" smtClean="0"/>
              <a:t>10</a:t>
            </a:r>
            <a:r>
              <a:rPr lang="ru-RU" baseline="30000" dirty="0" smtClean="0"/>
              <a:t>-8 </a:t>
            </a:r>
            <a:r>
              <a:rPr lang="ru-RU" dirty="0" smtClean="0"/>
              <a:t>Кл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4398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Спираль электрической плитки нагревается при прохождении через нее электрического тока. С каким из приведенных ниже утверждений вы согласны?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214554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Внутренняя энергия спирали увеличивается.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Внутренняя энергия спирали уменьшается.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Внутренняя энергия спирали не изменяется.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Механическая энергия спирали увеличивается.</a:t>
            </a:r>
            <a:endParaRPr lang="ru-RU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8684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Исследуя зависимость силы тока от напряжения на концах резистора, ученик получил изображенный на рисунке график. По этому графику он рассчитал значение сопротивления резистора, которое оказалось равным . . 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714620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0,5 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1 Ом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1,5 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2 Ом</a:t>
            </a:r>
            <a:endParaRPr lang="ru-RU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57430"/>
            <a:ext cx="3929074" cy="291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8684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Гальванический элемент с   ЭДС    1,6 В     и внутренним сопротивлением  0,3 Ом  замкнут проводником с сопротивлением  3,7 Ом. Сила тока в цепи равна…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714620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0,3 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0,4 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2,5 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6,4 А.</a:t>
            </a:r>
            <a:endParaRPr lang="ru-RU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22256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В каких из перечисленных ниже технических устройствах использованы достижения в области физики полупроводников?</a:t>
            </a:r>
            <a:br>
              <a:rPr lang="ru-RU" sz="2400" dirty="0" smtClean="0"/>
            </a:br>
            <a:r>
              <a:rPr lang="ru-RU" sz="2400" dirty="0" smtClean="0"/>
              <a:t>А. солнечная батарея		</a:t>
            </a:r>
            <a:br>
              <a:rPr lang="ru-RU" sz="2400" dirty="0" smtClean="0"/>
            </a:br>
            <a:r>
              <a:rPr lang="en-US" sz="2400" dirty="0" smtClean="0"/>
              <a:t>Б.</a:t>
            </a:r>
            <a:r>
              <a:rPr lang="ru-RU" sz="2400" dirty="0" smtClean="0"/>
              <a:t> компьютер	</a:t>
            </a:r>
            <a:br>
              <a:rPr lang="ru-RU" sz="2400" dirty="0" smtClean="0"/>
            </a:br>
            <a:r>
              <a:rPr lang="en-US" sz="2400" dirty="0" smtClean="0"/>
              <a:t>В.</a:t>
            </a:r>
            <a:r>
              <a:rPr lang="ru-RU" sz="2400" dirty="0" smtClean="0"/>
              <a:t> радиоприемники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286124"/>
            <a:ext cx="4143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только в </a:t>
            </a:r>
            <a:r>
              <a:rPr lang="en-US" sz="2800" dirty="0" smtClean="0"/>
              <a:t>А 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только в </a:t>
            </a:r>
            <a:r>
              <a:rPr lang="en-US" sz="2800" dirty="0" smtClean="0"/>
              <a:t>Б 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только в </a:t>
            </a:r>
            <a:r>
              <a:rPr lang="en-US" sz="2800" dirty="0" smtClean="0"/>
              <a:t>В 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и в </a:t>
            </a:r>
            <a:r>
              <a:rPr lang="en-US" sz="2800" dirty="0" smtClean="0"/>
              <a:t>А</a:t>
            </a:r>
            <a:r>
              <a:rPr lang="ru-RU" sz="2800" dirty="0" smtClean="0"/>
              <a:t>, и в </a:t>
            </a:r>
            <a:r>
              <a:rPr lang="en-US" sz="2800" dirty="0" smtClean="0"/>
              <a:t>Б</a:t>
            </a:r>
            <a:r>
              <a:rPr lang="ru-RU" sz="2800" dirty="0" smtClean="0"/>
              <a:t>, и в В</a:t>
            </a:r>
            <a:endParaRPr lang="ru-RU" sz="28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6541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. В электрической цепи, изображенной на рисунке, ползунок реостата перемещают вправо. Как изменились при этом показания  вольтметра и амперметра?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357430"/>
            <a:ext cx="45005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показания обоих приборов увеличились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 показания обоих приборов уменьшились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 показания амперметра увеличились, вольтметра уменьшились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 показания амперметра уменьшились, вольтметра увеличились</a:t>
            </a:r>
            <a:endParaRPr lang="ru-RU" sz="20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5357818" y="2071678"/>
          <a:ext cx="3148026" cy="311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Picture" r:id="rId3" imgW="1857240" imgH="1838160" progId="Word.Picture.8">
                  <p:embed/>
                </p:oleObj>
              </mc:Choice>
              <mc:Fallback>
                <p:oleObj name="Picture" r:id="rId3" imgW="1857240" imgH="183816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2071678"/>
                        <a:ext cx="3148026" cy="3113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http://www.physics.ru/courses/op25part2/content/chapter1/section/paragraph8/images/1-8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2"/>
            <a:ext cx="3786182" cy="20877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153400" cy="990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Электрический ток. Сила тока, напряжение, электрическое сопротивление.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5429256" cy="535782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Электрическое сопротивление</a:t>
            </a:r>
            <a:r>
              <a:rPr lang="ru-RU" dirty="0" smtClean="0"/>
              <a:t> — скалярная физическая величина, характеризующая свойства проводника и равная отношению напряжения на концах проводника к силе электрического тока, протекающему по нему;</a:t>
            </a:r>
          </a:p>
          <a:p>
            <a:r>
              <a:rPr lang="ru-RU" dirty="0" smtClean="0"/>
              <a:t>где </a:t>
            </a:r>
            <a:r>
              <a:rPr lang="ru-RU" b="1" i="1" dirty="0" err="1" smtClean="0"/>
              <a:t>ρ</a:t>
            </a:r>
            <a:r>
              <a:rPr lang="ru-RU" dirty="0" smtClean="0"/>
              <a:t> — </a:t>
            </a:r>
            <a:r>
              <a:rPr lang="ru-RU" b="1" i="1" dirty="0" smtClean="0"/>
              <a:t>удельное сопротивление</a:t>
            </a:r>
            <a:r>
              <a:rPr lang="ru-RU" b="1" dirty="0" smtClean="0"/>
              <a:t> </a:t>
            </a:r>
            <a:r>
              <a:rPr lang="ru-RU" dirty="0" smtClean="0"/>
              <a:t>вещества проводника, </a:t>
            </a:r>
          </a:p>
          <a:p>
            <a:r>
              <a:rPr lang="en-US" b="1" i="1" dirty="0" smtClean="0"/>
              <a:t>l</a:t>
            </a:r>
            <a:r>
              <a:rPr lang="ru-RU" dirty="0" smtClean="0"/>
              <a:t> — длина проводника, </a:t>
            </a:r>
            <a:endParaRPr lang="en-US" dirty="0" smtClean="0"/>
          </a:p>
          <a:p>
            <a:r>
              <a:rPr lang="ru-RU" b="1" i="1" dirty="0" smtClean="0"/>
              <a:t>S</a:t>
            </a:r>
            <a:r>
              <a:rPr lang="ru-RU" dirty="0" smtClean="0"/>
              <a:t> — площадь сечения.</a:t>
            </a:r>
            <a:br>
              <a:rPr lang="ru-RU" dirty="0" smtClean="0"/>
            </a:br>
            <a:endParaRPr lang="ru-RU" b="1" i="1" dirty="0"/>
          </a:p>
        </p:txBody>
      </p:sp>
      <p:pic>
        <p:nvPicPr>
          <p:cNvPr id="98306" name="Picture 2" descr="http://www.physics.ru/courses/op25part2/content/javagifs/63230164559413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2714620"/>
            <a:ext cx="1071570" cy="104776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5357818" y="3643314"/>
            <a:ext cx="37861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</a:t>
            </a: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– площадь поперечного сечения проводника,  </a:t>
            </a:r>
            <a:r>
              <a:rPr kumimoji="0" lang="ru-RU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      </a:t>
            </a: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– электрическое поле </a:t>
            </a:r>
          </a:p>
        </p:txBody>
      </p:sp>
      <p:pic>
        <p:nvPicPr>
          <p:cNvPr id="98310" name="Picture 6" descr="http://www.physics.ru/courses/op25part2/content/javagifs/63230164559423-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143380"/>
            <a:ext cx="292246" cy="642942"/>
          </a:xfrm>
          <a:prstGeom prst="rect">
            <a:avLst/>
          </a:prstGeom>
          <a:noFill/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572008"/>
            <a:ext cx="237332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6498" name="Picture 2" descr="R = \frac{U}{I}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785794"/>
            <a:ext cx="1252542" cy="80241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6500" name="Picture 4" descr="R=\frac{\rho \cdot l}{S}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5572140"/>
            <a:ext cx="1990734" cy="110297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2000240"/>
            <a:ext cx="5857884" cy="464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4145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Сопротивление резистора увеличили в 2 раза, а приложенное к нему напряжение уменьшили в 2 раза. Как изменилась сила тока, протекающего через резистор?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429000"/>
            <a:ext cx="7643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уменьшилась в 2 раза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увеличилась в 4 раза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уменьшилась в 4 раза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не изменилась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8595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В четырехвалентный кремний добавили в первый раз трехвалентный индий, а во второй раз пятивалентный фосфор. Каким типом проводимости в основном будет обладать полупроводник в каждом случае?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714620"/>
            <a:ext cx="7643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 обоих случаях электронной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 I – электронной, во II – дырочной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 I – дырочной, во II – электронной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 обоих случаях дырочной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2082792"/>
          </a:xfrm>
        </p:spPr>
        <p:txBody>
          <a:bodyPr>
            <a:noAutofit/>
          </a:bodyPr>
          <a:lstStyle/>
          <a:p>
            <a:pPr hangingPunct="0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Если площадь поперечного сечения однородного цилиндрического проводника и электрическое напряжение на его концах увеличатся в 2 раза, то сила тока, протекающая по нему</a:t>
            </a:r>
            <a:r>
              <a:rPr lang="en-US" sz="2400" dirty="0" smtClean="0"/>
              <a:t>.</a:t>
            </a:r>
            <a:endParaRPr lang="ru-RU" sz="2400" b="1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571744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hangingPunct="0">
              <a:buFont typeface="+mj-lt"/>
              <a:buAutoNum type="arabicPeriod"/>
            </a:pPr>
            <a:r>
              <a:rPr lang="ru-RU" dirty="0" smtClean="0"/>
              <a:t>не изменится</a:t>
            </a:r>
          </a:p>
          <a:p>
            <a:pPr marL="342900" lvl="0" indent="-342900" hangingPunct="0">
              <a:buFont typeface="+mj-lt"/>
              <a:buAutoNum type="arabicPeriod"/>
            </a:pPr>
            <a:r>
              <a:rPr lang="ru-RU" dirty="0" smtClean="0"/>
              <a:t>увеличится в 2 раза</a:t>
            </a:r>
          </a:p>
          <a:p>
            <a:pPr marL="342900" lvl="0" indent="-342900" hangingPunct="0">
              <a:buFont typeface="+mj-lt"/>
              <a:buAutoNum type="arabicPeriod"/>
            </a:pPr>
            <a:r>
              <a:rPr lang="ru-RU" dirty="0" smtClean="0"/>
              <a:t>увеличится в 4 раза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уменьшится в 4 раза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654164"/>
          </a:xfrm>
        </p:spPr>
        <p:txBody>
          <a:bodyPr>
            <a:noAutofit/>
          </a:bodyPr>
          <a:lstStyle/>
          <a:p>
            <a:pPr hangingPunct="0"/>
            <a:r>
              <a:rPr lang="ru-RU" sz="2400" dirty="0" smtClean="0"/>
              <a:t>Как </a:t>
            </a:r>
            <a:r>
              <a:rPr lang="ru-RU" sz="2400" dirty="0" smtClean="0"/>
              <a:t>изменится мощность, потребляемая электрической лампой, если, не изменяя её электрическое сопротивление, уменьшить напряжение на ней в 3 раза?</a:t>
            </a:r>
            <a:endParaRPr lang="ru-RU" sz="2400" b="1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571744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hangingPunct="0">
              <a:buFont typeface="+mj-lt"/>
              <a:buAutoNum type="arabicPeriod"/>
            </a:pPr>
            <a:r>
              <a:rPr lang="ru-RU" dirty="0" smtClean="0"/>
              <a:t>уменьшится в 3 раза</a:t>
            </a:r>
          </a:p>
          <a:p>
            <a:pPr marL="342900" lvl="0" indent="-342900" hangingPunct="0">
              <a:buFont typeface="+mj-lt"/>
              <a:buAutoNum type="arabicPeriod"/>
            </a:pPr>
            <a:r>
              <a:rPr lang="ru-RU" dirty="0" smtClean="0"/>
              <a:t>уменьшится в 9 раз</a:t>
            </a:r>
          </a:p>
          <a:p>
            <a:pPr marL="342900" lvl="0" indent="-342900" hangingPunct="0">
              <a:buFont typeface="+mj-lt"/>
              <a:buAutoNum type="arabicPeriod"/>
            </a:pPr>
            <a:r>
              <a:rPr lang="ru-RU" dirty="0" smtClean="0"/>
              <a:t>не изменится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увеличится в 9 раз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20827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При увеличении напряжения </a:t>
            </a:r>
            <a:r>
              <a:rPr lang="en-US" sz="2400" dirty="0" smtClean="0"/>
              <a:t>U</a:t>
            </a:r>
            <a:r>
              <a:rPr lang="ru-RU" sz="2400" dirty="0" smtClean="0"/>
              <a:t> на участке электрической цепи сила тока </a:t>
            </a:r>
            <a:r>
              <a:rPr lang="en-US" sz="2400" dirty="0" smtClean="0"/>
              <a:t>I</a:t>
            </a:r>
            <a:r>
              <a:rPr lang="ru-RU" sz="2400" dirty="0" smtClean="0"/>
              <a:t> в цепи изменяется в соответствии с графиком (см. рисунок). Электрическое сопротивление на этом участке цепи равно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714620"/>
            <a:ext cx="26432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2 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0,5 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2 мОм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500 Ом</a:t>
            </a:r>
            <a:endParaRPr lang="ru-RU" sz="20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4857752" y="2214554"/>
          <a:ext cx="3603639" cy="2920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Picture" r:id="rId3" imgW="1299960" imgH="1054800" progId="Word.Picture.8">
                  <p:embed/>
                </p:oleObj>
              </mc:Choice>
              <mc:Fallback>
                <p:oleObj name="Picture" r:id="rId3" imgW="1299960" imgH="105480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2214554"/>
                        <a:ext cx="3603639" cy="2920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5827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При силе тока в электрической цепи 0,3 А сопротивление лампы равно 10 Ом. Мощность электрического тока, выделяющаяся на нити лампы, равна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714620"/>
            <a:ext cx="26432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0,03 Вт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0,9 Вт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3 Вт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30 Вт</a:t>
            </a:r>
            <a:endParaRPr lang="ru-RU" sz="20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100013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2400" dirty="0" smtClean="0"/>
              <a:t>Сопротивление между точками А и В участка электрической цепи, представленной на рисунке, равно</a:t>
            </a:r>
            <a:endParaRPr lang="ru-RU" sz="2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85786" y="2500306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14 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8 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7 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6 Ом</a:t>
            </a:r>
            <a:endParaRPr lang="ru-RU" dirty="0"/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2759940" y="1714488"/>
          <a:ext cx="6018944" cy="221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8" name="Picture" r:id="rId3" imgW="2916000" imgH="1074600" progId="Word.Picture.8">
                  <p:embed/>
                </p:oleObj>
              </mc:Choice>
              <mc:Fallback>
                <p:oleObj name="Picture" r:id="rId3" imgW="2916000" imgH="107460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940" y="1714488"/>
                        <a:ext cx="6018944" cy="2214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57364"/>
            <a:ext cx="8215370" cy="185738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2400" dirty="0" smtClean="0"/>
              <a:t>К источнику тока с  ЭДС = 6 В  подключили реостат. На рисунке показан график изменения силы тока в реостате в зависимости от его сопротивления. Чему равно внутреннее сопротивление источника тока?</a:t>
            </a:r>
            <a:endParaRPr lang="ru-RU" sz="2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348" y="4071942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0 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0,5 Ом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1 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2 Ом</a:t>
            </a:r>
            <a:endParaRPr lang="ru-RU" dirty="0"/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4429124" y="3500438"/>
          <a:ext cx="4259275" cy="3220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name="Picture" r:id="rId3" imgW="2152800" imgH="1771560" progId="Word.Picture.8">
                  <p:embed/>
                </p:oleObj>
              </mc:Choice>
              <mc:Fallback>
                <p:oleObj name="Picture" r:id="rId3" imgW="2152800" imgH="177156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500438"/>
                        <a:ext cx="4259275" cy="32204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43998" cy="11430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На рисунке изображен график зависимости силы тока в проводнике от напряжения на его концах. Чему равно сопротивление проводника?</a:t>
            </a:r>
            <a:endParaRPr lang="ru-RU" sz="2400" dirty="0"/>
          </a:p>
        </p:txBody>
      </p:sp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500306"/>
            <a:ext cx="2928958" cy="22145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0,125 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2 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16 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8 Ом</a:t>
            </a:r>
            <a:endParaRPr lang="ru-RU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2932310" y="1714488"/>
          <a:ext cx="5935481" cy="328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" name="Picture" r:id="rId3" imgW="1939320" imgH="1068840" progId="Word.Picture.8">
                  <p:embed/>
                </p:oleObj>
              </mc:Choice>
              <mc:Fallback>
                <p:oleObj name="Picture" r:id="rId3" imgW="1939320" imgH="106884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310" y="1714488"/>
                        <a:ext cx="5935481" cy="32861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43998" cy="1143008"/>
          </a:xfrm>
        </p:spPr>
        <p:txBody>
          <a:bodyPr>
            <a:noAutofit/>
          </a:bodyPr>
          <a:lstStyle/>
          <a:p>
            <a:r>
              <a:rPr lang="ru-RU" sz="2400" b="1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Какими носителями электрического заряда создается ток в водном растворе соли?</a:t>
            </a:r>
            <a:endParaRPr lang="ru-RU" sz="2400" dirty="0"/>
          </a:p>
        </p:txBody>
      </p:sp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500306"/>
            <a:ext cx="8001056" cy="22145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только ионами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электронами и «дырками»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электронами и ионами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только электронами</a:t>
            </a:r>
            <a:endParaRPr lang="ru-RU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143768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Закон Ома для участка цепи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6000760" cy="53578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Закон Ома для однородного участка цепи</a:t>
            </a:r>
            <a:r>
              <a:rPr lang="ru-RU" dirty="0" smtClean="0"/>
              <a:t>: </a:t>
            </a:r>
            <a:r>
              <a:rPr lang="ru-RU" b="1" dirty="0" smtClean="0"/>
              <a:t>сила тока в проводнике прямо пропорциональна приложенному напряжению и обратно пропорциональна сопротивлению проводника.</a:t>
            </a:r>
          </a:p>
          <a:p>
            <a:r>
              <a:rPr lang="ru-RU" dirty="0" smtClean="0"/>
              <a:t>Назван в честь его первооткрывателя </a:t>
            </a:r>
            <a:r>
              <a:rPr lang="ru-RU" b="1" dirty="0" smtClean="0">
                <a:solidFill>
                  <a:srgbClr val="C00000"/>
                </a:solidFill>
              </a:rPr>
              <a:t>Георга Ома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97282" name="Picture 2" descr="I = {U \over R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14290"/>
            <a:ext cx="1228730" cy="93292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7284" name="Picture 4" descr="http://upload.wikimedia.org/wikipedia/commons/thumb/7/72/Ohm%27s_Law_with_Voltage_source.svg/200px-Ohm%27s_Law_with_Voltage_source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1" y="4679151"/>
            <a:ext cx="2905132" cy="2178849"/>
          </a:xfrm>
          <a:prstGeom prst="rect">
            <a:avLst/>
          </a:prstGeom>
          <a:noFill/>
        </p:spPr>
      </p:pic>
      <p:pic>
        <p:nvPicPr>
          <p:cNvPr id="97286" name="Picture 6" descr="http://upload.wikimedia.org/wikipedia/commons/thumb/5/56/Ohm%27s_law_triangle.PNG/200px-Ohm%27s_law_triangle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1500174"/>
            <a:ext cx="1905000" cy="179070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736"/>
            <a:ext cx="5929322" cy="43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2828" y="3500438"/>
            <a:ext cx="4339268" cy="311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5715016"/>
            <a:ext cx="5143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Графическая зависимость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силы тока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I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от напряжения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U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(такие графики называются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124815"/>
                </a:solidFill>
                <a:effectLst/>
                <a:latin typeface="Arial" pitchFamily="34" charset="0"/>
              </a:rPr>
              <a:t>вольт-амперными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124815"/>
                </a:solidFill>
                <a:effectLst/>
                <a:latin typeface="Arial" pitchFamily="34" charset="0"/>
              </a:rPr>
              <a:t> характеристиками)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6430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2006 г., ДЕМО) А28. </a:t>
            </a:r>
            <a:r>
              <a:rPr lang="ru-RU" sz="2400" dirty="0" smtClean="0"/>
              <a:t>К источнику тока с внутренним сопротивлением 0,5 Ом подключили реостат. На рисунке показан график зависимости силы тока в реостате от его сопротивления. Чему равна ЭДС источника тока?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3143248"/>
            <a:ext cx="2500330" cy="23574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12 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6 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4 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2 В</a:t>
            </a:r>
            <a:endParaRPr lang="ru-RU" sz="32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4143372" y="2071678"/>
          <a:ext cx="4803793" cy="415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" name="Picture" r:id="rId3" imgW="1943280" imgH="1781280" progId="Word.Picture.8">
                  <p:embed/>
                </p:oleObj>
              </mc:Choice>
              <mc:Fallback>
                <p:oleObj name="Picture" r:id="rId3" imgW="1943280" imgH="178128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2071678"/>
                        <a:ext cx="4803793" cy="41580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2144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2007 г., ДЕМО) А18. </a:t>
            </a:r>
            <a:r>
              <a:rPr lang="ru-RU" sz="2400" dirty="0" smtClean="0"/>
              <a:t>Через участок цепи (см. рисунок) течет постоянный ток </a:t>
            </a:r>
            <a:r>
              <a:rPr lang="en-US" sz="2400" dirty="0" smtClean="0"/>
              <a:t>I</a:t>
            </a:r>
            <a:r>
              <a:rPr lang="ru-RU" sz="2400" dirty="0" smtClean="0"/>
              <a:t> = 10 А. Какую силу тока показывает амперметр? Сопротивлением амперметра пренебречь.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3571876"/>
            <a:ext cx="3857652" cy="25003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2 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3 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5 А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10 А</a:t>
            </a:r>
            <a:endParaRPr lang="ru-RU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2885170" y="1857364"/>
          <a:ext cx="5927053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2" name="Picture" r:id="rId3" imgW="2671560" imgH="738000" progId="Word.Picture.8">
                  <p:embed/>
                </p:oleObj>
              </mc:Choice>
              <mc:Fallback>
                <p:oleObj name="Picture" r:id="rId3" imgW="2671560" imgH="73800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5170" y="1857364"/>
                        <a:ext cx="5927053" cy="1643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572560" cy="19288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2007 г., ДЕМО) А19. </a:t>
            </a:r>
            <a:r>
              <a:rPr lang="ru-RU" sz="2400" dirty="0" smtClean="0"/>
              <a:t>В электронагревателе, через который течет постоянный ток, за время </a:t>
            </a:r>
            <a:r>
              <a:rPr lang="en-US" sz="2400" dirty="0" smtClean="0"/>
              <a:t>t</a:t>
            </a:r>
            <a:r>
              <a:rPr lang="ru-RU" sz="2400" dirty="0" smtClean="0"/>
              <a:t> выделяется количество теплоты </a:t>
            </a:r>
            <a:r>
              <a:rPr lang="en-US" sz="2400" dirty="0" smtClean="0"/>
              <a:t>Q</a:t>
            </a:r>
            <a:r>
              <a:rPr lang="ru-RU" sz="2400" dirty="0" smtClean="0"/>
              <a:t>. Если сопротивление нагревателя и время </a:t>
            </a:r>
            <a:r>
              <a:rPr lang="en-US" sz="2400" dirty="0" smtClean="0"/>
              <a:t>t</a:t>
            </a:r>
            <a:r>
              <a:rPr lang="ru-RU" sz="2400" dirty="0" smtClean="0"/>
              <a:t> увеличить вдвое, не изменяя силу тока, то количество выделившейся теплоты будет равно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2571736" y="3571876"/>
            <a:ext cx="2500330" cy="25003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8Q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4Q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2Q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</a:t>
            </a:r>
            <a:endParaRPr lang="ru-RU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12144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2008 г., ДЕМО) А18. </a:t>
            </a:r>
            <a:r>
              <a:rPr lang="ru-RU" sz="2400" dirty="0" smtClean="0"/>
              <a:t>В участке цепи, изображенном на рисунке, сопротивление каждого из резисторов равно 2 Ом. Полное сопротивление участка равно 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3357562"/>
            <a:ext cx="32147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8 Ом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6 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5 Ом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4 Ом 	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7263" y="1571612"/>
            <a:ext cx="508910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01122" cy="23574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2008 г., ДЕМО) А19. </a:t>
            </a:r>
            <a:r>
              <a:rPr lang="ru-RU" sz="3200" dirty="0" smtClean="0"/>
              <a:t>На рисунке показан график зависимости силы тока в лампе накаливания от напряжения на ее клеммах. При напряжении 30 В мощность тока в лампе равна </a:t>
            </a:r>
            <a:endParaRPr lang="ru-RU" sz="3200" dirty="0">
              <a:solidFill>
                <a:srgbClr val="002060"/>
              </a:solidFill>
              <a:effectLst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2857496"/>
            <a:ext cx="32147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135 Вт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67,5 Вт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45 Вт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20 Вт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16"/>
            <a:ext cx="4200534" cy="340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28" cy="11430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(ЕГЭ 2009 г., ДЕМО) А14. </a:t>
            </a:r>
            <a:r>
              <a:rPr lang="ru-RU" sz="2800" dirty="0" smtClean="0"/>
              <a:t>Каким будет сопротивление участка цепи (см. рисунок), если ключ К замкнуть? (Каждый из резисторов имеет сопротивление </a:t>
            </a:r>
            <a:r>
              <a:rPr lang="ru-RU" sz="2800" i="1" dirty="0" smtClean="0"/>
              <a:t>R.)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214554"/>
            <a:ext cx="1857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i="1" dirty="0" smtClean="0"/>
              <a:t>R </a:t>
            </a:r>
            <a:endParaRPr lang="ru-RU" sz="2400" i="1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400" i="1" dirty="0" smtClean="0"/>
              <a:t>2R </a:t>
            </a:r>
            <a:endParaRPr lang="ru-RU" sz="2400" i="1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400" i="1" dirty="0" smtClean="0"/>
              <a:t>3R </a:t>
            </a:r>
            <a:endParaRPr lang="ru-RU" sz="2400" i="1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400" i="1" dirty="0" smtClean="0"/>
              <a:t>0</a:t>
            </a:r>
            <a:endParaRPr lang="ru-RU" sz="2400" dirty="0" smtClean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8495" y="1928802"/>
            <a:ext cx="490973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28" cy="321471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(ЕГЭ 2009 г., ДЕМО) А19. </a:t>
            </a:r>
            <a:r>
              <a:rPr lang="ru-RU" sz="2800" dirty="0" smtClean="0"/>
              <a:t>На входе в электрическую цепь квартиры стоит предохранитель, размыкающий цепь при силе тока 10 А. Подаваемое в цепь напряжение равно 110 В. Какое максимальное число электрических чайников, мощность каждого из которых равна 400 Вт, можно одновременно включить в квартире?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3786190"/>
            <a:ext cx="22860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2,7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2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3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2,8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43932" cy="9286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2010 г., ДЕМО) А14. </a:t>
            </a:r>
            <a:r>
              <a:rPr lang="ru-RU" sz="2400" dirty="0" smtClean="0"/>
              <a:t>На фотографии – электрическая цепь. Показания включенного в цепь амперметра даны в амперах.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429000"/>
            <a:ext cx="2571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0,8 В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1,6 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2,4 В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4,8 В 	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1275" y="2928934"/>
            <a:ext cx="65627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42910" y="1643050"/>
            <a:ext cx="8143932" cy="10001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400" dirty="0" smtClean="0"/>
              <a:t>Какое напряжение покажет идеальный вольтметр, если его подключить параллельно резистору 3 Ом?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571472" y="6000768"/>
            <a:ext cx="8229600" cy="571504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Используемая литература</a:t>
            </a:r>
          </a:p>
        </p:txBody>
      </p:sp>
      <p:sp>
        <p:nvSpPr>
          <p:cNvPr id="63491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8229600" cy="5643602"/>
          </a:xfrm>
        </p:spPr>
        <p:txBody>
          <a:bodyPr>
            <a:normAutofit/>
          </a:bodyPr>
          <a:lstStyle/>
          <a:p>
            <a:pPr marL="342900" indent="-342900">
              <a:buFont typeface="Bookman Old Style" pitchFamily="18" charset="0"/>
              <a:buAutoNum type="arabicPeriod"/>
            </a:pPr>
            <a:r>
              <a:rPr lang="ru-RU" b="1" dirty="0" smtClean="0"/>
              <a:t>Берков, А.В. и др. Самое полное издание типовых вариантов реальных заданий ЕГЭ 2010, Физика [Текст]: учебное пособие для выпускников. ср. учеб. заведений   / А.В. Берков, В.А. Грибов. – ООО "Издательство </a:t>
            </a:r>
            <a:r>
              <a:rPr lang="ru-RU" b="1" dirty="0" err="1" smtClean="0"/>
              <a:t>Астрель</a:t>
            </a:r>
            <a:r>
              <a:rPr lang="ru-RU" b="1" dirty="0" smtClean="0"/>
              <a:t>", 2009. – 160 с.</a:t>
            </a:r>
            <a:endParaRPr lang="ru-RU" dirty="0" smtClean="0"/>
          </a:p>
          <a:p>
            <a:pPr marL="342900" indent="-342900">
              <a:buFont typeface="Bookman Old Style" pitchFamily="18" charset="0"/>
              <a:buAutoNum type="arabicPeriod"/>
            </a:pPr>
            <a:r>
              <a:rPr lang="ru-RU" b="1" dirty="0" smtClean="0"/>
              <a:t>Касьянов, В.А. Физика, 11 класс [Текст]: учебник для общеобразовательных школ / В.А. Касьянов. – ООО "Дрофа", 2004. – 116 с.</a:t>
            </a:r>
            <a:endParaRPr lang="ru-RU" dirty="0" smtClean="0"/>
          </a:p>
          <a:p>
            <a:pPr marL="342900" indent="-342900">
              <a:buFont typeface="Bookman Old Style" pitchFamily="18" charset="0"/>
              <a:buAutoNum type="arabicPeriod"/>
            </a:pPr>
            <a:r>
              <a:rPr lang="ru-RU" b="1" dirty="0" err="1" smtClean="0"/>
              <a:t>Мякишев</a:t>
            </a:r>
            <a:r>
              <a:rPr lang="ru-RU" b="1" dirty="0" smtClean="0"/>
              <a:t>, Г.Я. и др. Физика. 11 класс  [Текст]: учебник для общеобразовательных школ   / учебник для общеобразовательных школ Г.Я. </a:t>
            </a:r>
            <a:r>
              <a:rPr lang="ru-RU" b="1" dirty="0" err="1" smtClean="0"/>
              <a:t>Мякишев</a:t>
            </a:r>
            <a:r>
              <a:rPr lang="ru-RU" b="1" dirty="0" smtClean="0"/>
              <a:t>, Б.Б. </a:t>
            </a:r>
            <a:r>
              <a:rPr lang="ru-RU" b="1" dirty="0" err="1" smtClean="0"/>
              <a:t>Буховцев</a:t>
            </a:r>
            <a:r>
              <a:rPr lang="ru-RU" b="1" dirty="0" smtClean="0"/>
              <a:t> . –" Просвещение ", 2009. – 166 с.</a:t>
            </a:r>
            <a:endParaRPr lang="ru-RU" dirty="0" smtClean="0"/>
          </a:p>
          <a:p>
            <a:pPr marL="342900" indent="-342900">
              <a:buFont typeface="Bookman Old Style" pitchFamily="18" charset="0"/>
              <a:buAutoNum type="arabicPeriod"/>
            </a:pPr>
            <a:r>
              <a:rPr lang="ru-RU" b="1" dirty="0" smtClean="0"/>
              <a:t>Открытая физика </a:t>
            </a:r>
            <a:r>
              <a:rPr lang="en-US" b="1" dirty="0" smtClean="0"/>
              <a:t>[</a:t>
            </a:r>
            <a:r>
              <a:rPr lang="ru-RU" b="1" dirty="0" smtClean="0"/>
              <a:t>текст, рисунки</a:t>
            </a:r>
            <a:r>
              <a:rPr lang="en-US" b="1" dirty="0" smtClean="0"/>
              <a:t>]</a:t>
            </a:r>
            <a:r>
              <a:rPr lang="ru-RU" b="1" dirty="0" smtClean="0"/>
              <a:t>/</a:t>
            </a:r>
            <a:r>
              <a:rPr lang="en-US" b="1" dirty="0" smtClean="0"/>
              <a:t> http://www.physics.ru</a:t>
            </a:r>
            <a:endParaRPr lang="ru-RU" b="1" dirty="0" smtClean="0"/>
          </a:p>
          <a:p>
            <a:pPr marL="342900" indent="-342900">
              <a:buFont typeface="Bookman Old Style" pitchFamily="18" charset="0"/>
              <a:buAutoNum type="arabicPeriod"/>
            </a:pPr>
            <a:r>
              <a:rPr lang="ru-RU" b="1" dirty="0" smtClean="0"/>
              <a:t>Подготовка к ЕГЭ 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egephizika</a:t>
            </a:r>
            <a:r>
              <a:rPr lang="ru-RU" dirty="0" smtClean="0"/>
              <a:t> </a:t>
            </a:r>
          </a:p>
          <a:p>
            <a:pPr marL="342900" indent="-342900">
              <a:buFont typeface="Bookman Old Style" pitchFamily="18" charset="0"/>
              <a:buAutoNum type="arabicPeriod"/>
            </a:pPr>
            <a:r>
              <a:rPr lang="ru-RU" b="1" dirty="0" smtClean="0"/>
              <a:t>Федеральный институт педагогических измерений. Контрольные измерительные материалы (КИМ) Физика //[Электронный ресурс]// </a:t>
            </a:r>
            <a:r>
              <a:rPr lang="en-US" b="1" u="sng" dirty="0" smtClean="0">
                <a:hlinkClick r:id="rId3"/>
              </a:rPr>
              <a:t>http</a:t>
            </a:r>
            <a:r>
              <a:rPr lang="ru-RU" b="1" u="sng" dirty="0" smtClean="0">
                <a:hlinkClick r:id="rId3"/>
              </a:rPr>
              <a:t>://</a:t>
            </a:r>
            <a:r>
              <a:rPr lang="en-US" b="1" u="sng" dirty="0" err="1" smtClean="0">
                <a:hlinkClick r:id="rId3"/>
              </a:rPr>
              <a:t>fipi</a:t>
            </a:r>
            <a:r>
              <a:rPr lang="ru-RU" b="1" u="sng" dirty="0" smtClean="0">
                <a:hlinkClick r:id="rId3"/>
              </a:rPr>
              <a:t>.</a:t>
            </a:r>
            <a:r>
              <a:rPr lang="en-US" b="1" u="sng" dirty="0" err="1" smtClean="0">
                <a:hlinkClick r:id="rId3"/>
              </a:rPr>
              <a:t>ru</a:t>
            </a:r>
            <a:r>
              <a:rPr lang="ru-RU" b="1" u="sng" dirty="0" smtClean="0">
                <a:hlinkClick r:id="rId3"/>
              </a:rPr>
              <a:t>/</a:t>
            </a:r>
            <a:r>
              <a:rPr lang="en-US" b="1" u="sng" dirty="0" smtClean="0">
                <a:hlinkClick r:id="rId3"/>
              </a:rPr>
              <a:t>view</a:t>
            </a:r>
            <a:r>
              <a:rPr lang="ru-RU" b="1" u="sng" dirty="0" smtClean="0">
                <a:hlinkClick r:id="rId3"/>
              </a:rPr>
              <a:t>/</a:t>
            </a:r>
            <a:r>
              <a:rPr lang="en-US" b="1" u="sng" dirty="0" smtClean="0">
                <a:hlinkClick r:id="rId3"/>
              </a:rPr>
              <a:t>sections</a:t>
            </a:r>
            <a:r>
              <a:rPr lang="ru-RU" b="1" u="sng" dirty="0" smtClean="0">
                <a:hlinkClick r:id="rId3"/>
              </a:rPr>
              <a:t>/92/</a:t>
            </a:r>
            <a:r>
              <a:rPr lang="en-US" b="1" u="sng" dirty="0" smtClean="0">
                <a:hlinkClick r:id="rId3"/>
              </a:rPr>
              <a:t>docs</a:t>
            </a:r>
            <a:r>
              <a:rPr lang="ru-RU" b="1" u="sng" dirty="0" smtClean="0">
                <a:hlinkClick r:id="rId3"/>
              </a:rPr>
              <a:t>/</a:t>
            </a:r>
            <a:r>
              <a:rPr lang="ru-RU" b="1" dirty="0" smtClean="0"/>
              <a:t> </a:t>
            </a:r>
            <a:endParaRPr lang="en-US" b="1" dirty="0" smtClean="0"/>
          </a:p>
          <a:p>
            <a:pPr marL="342900" indent="-342900">
              <a:buFont typeface="Bookman Old Style" pitchFamily="18" charset="0"/>
              <a:buAutoNum type="arabicPeriod"/>
            </a:pPr>
            <a:r>
              <a:rPr lang="ru-RU" b="1" dirty="0" smtClean="0"/>
              <a:t>Электрическое сопротивление</a:t>
            </a:r>
            <a:r>
              <a:rPr lang="en-US" b="1" dirty="0" smtClean="0"/>
              <a:t>, </a:t>
            </a:r>
            <a:r>
              <a:rPr lang="ru-RU" b="1" dirty="0" smtClean="0"/>
              <a:t>Материал из </a:t>
            </a:r>
            <a:r>
              <a:rPr lang="ru-RU" b="1" dirty="0" err="1" smtClean="0"/>
              <a:t>Википедии</a:t>
            </a:r>
            <a:r>
              <a:rPr lang="ru-RU" b="1" dirty="0" smtClean="0"/>
              <a:t> — свободной энциклопедии</a:t>
            </a:r>
            <a:r>
              <a:rPr lang="en-US" b="1" dirty="0" smtClean="0"/>
              <a:t> /http://ru.wikipedia.org/wiki/%D0%AD%D0%BB%D0%B5%D0%BA%D1%82%D1%80%D0%B8%D1%87%D0%B5%D1%81%D0%BA%D0%BE%D0%B5_%D1%81%D0%BE%D0%BF%D1%80%D0%BE%D1%82%D0%B8%D0%B2%D0%BB%D0%B5%D0%BD%D0%B8%D0%B5</a:t>
            </a:r>
            <a:endParaRPr lang="ru-RU" b="1" dirty="0" smtClean="0"/>
          </a:p>
          <a:p>
            <a:pPr marL="342900" indent="-342900">
              <a:buFont typeface="Bookman Old Style" pitchFamily="18" charset="0"/>
              <a:buAutoNum type="arabicPeriod"/>
            </a:pPr>
            <a:r>
              <a:rPr lang="ru-RU" b="1" dirty="0" smtClean="0"/>
              <a:t>Электрический ток. </a:t>
            </a:r>
            <a:r>
              <a:rPr lang="ru-RU" b="1" i="1" dirty="0" smtClean="0"/>
              <a:t>Электричество в доме и на даче</a:t>
            </a:r>
            <a:r>
              <a:rPr lang="ru-RU" dirty="0" smtClean="0"/>
              <a:t>   / </a:t>
            </a:r>
            <a:r>
              <a:rPr lang="en-US" dirty="0" smtClean="0">
                <a:hlinkClick r:id="rId4"/>
              </a:rPr>
              <a:t>http://www.mukhin.ru/stroysovet/electro/001.html</a:t>
            </a:r>
            <a:endParaRPr lang="ru-RU" dirty="0" smtClean="0"/>
          </a:p>
          <a:p>
            <a:pPr marL="342900" indent="-342900">
              <a:buFont typeface="Bookman Old Style" pitchFamily="18" charset="0"/>
              <a:buAutoNum type="arabicPeriod"/>
            </a:pPr>
            <a:r>
              <a:rPr lang="ru-RU" dirty="0" smtClean="0"/>
              <a:t>Физика. Персональный сайт Лукиновой Е.Н. Таблицы / </a:t>
            </a:r>
            <a:r>
              <a:rPr lang="en-US" dirty="0" smtClean="0">
                <a:hlinkClick r:id="rId5"/>
              </a:rPr>
              <a:t>http://fizluk.lunatic.kz/index.php?option=com_content&amp;view=article&amp;id=27&amp;Itemid=30&amp;lang=ru</a:t>
            </a:r>
            <a:endParaRPr lang="ru-RU" dirty="0" smtClean="0"/>
          </a:p>
          <a:p>
            <a:pPr marL="342900" indent="-342900">
              <a:buFont typeface="Bookman Old Style" pitchFamily="18" charset="0"/>
              <a:buAutoNum type="arabicPeriod"/>
            </a:pPr>
            <a:r>
              <a:rPr lang="ru-RU" dirty="0" smtClean="0"/>
              <a:t>Мир ума, Развитие способностей человека. / </a:t>
            </a:r>
            <a:r>
              <a:rPr lang="ru-RU" dirty="0" smtClean="0">
                <a:hlinkClick r:id="rId6" tooltip="Просмотреть все записи в рубрике «Видео»"/>
              </a:rPr>
              <a:t>Видео</a:t>
            </a:r>
            <a:r>
              <a:rPr lang="ru-RU" dirty="0" smtClean="0"/>
              <a:t>, </a:t>
            </a:r>
            <a:r>
              <a:rPr lang="ru-RU" dirty="0" smtClean="0">
                <a:hlinkClick r:id="rId7" tooltip="Просмотреть все записи в рубрике «Физика»"/>
              </a:rPr>
              <a:t>Физика</a:t>
            </a:r>
            <a:r>
              <a:rPr lang="ru-RU" dirty="0" smtClean="0"/>
              <a:t>   </a:t>
            </a:r>
            <a:r>
              <a:rPr lang="ru-RU" b="1" dirty="0" smtClean="0">
                <a:hlinkClick r:id="rId8" tooltip="Постоянная ссылка на &quot;Электрический ток в различных средах&quot;"/>
              </a:rPr>
              <a:t>Электрический ток в различных средах</a:t>
            </a:r>
            <a:r>
              <a:rPr lang="ru-RU" b="1" dirty="0" smtClean="0"/>
              <a:t> / </a:t>
            </a:r>
            <a:r>
              <a:rPr lang="en-US" b="1" dirty="0" smtClean="0"/>
              <a:t>http://www.miruma.ru/elektricheskiy-tok-v-razlichnyih-sredah/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6031054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Электродвижущая сила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6500826" cy="521497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существования постоянного тока необходимо наличие в электрической цепи устройства, способного создавать и поддерживать разности потенциалов на участках цепи за счет работы сил </a:t>
            </a:r>
            <a:r>
              <a:rPr lang="ru-RU" dirty="0" err="1" smtClean="0"/>
              <a:t>неэлектростатического</a:t>
            </a:r>
            <a:r>
              <a:rPr lang="ru-RU" dirty="0" smtClean="0"/>
              <a:t> происхождения. Такие устройства называются </a:t>
            </a:r>
            <a:r>
              <a:rPr lang="ru-RU" b="1" dirty="0" smtClean="0">
                <a:solidFill>
                  <a:srgbClr val="FF0000"/>
                </a:solidFill>
              </a:rPr>
              <a:t>источниками постоянного тока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Силы </a:t>
            </a:r>
            <a:r>
              <a:rPr lang="ru-RU" dirty="0" err="1" smtClean="0"/>
              <a:t>неэлектростатического</a:t>
            </a:r>
            <a:r>
              <a:rPr lang="ru-RU" dirty="0" smtClean="0"/>
              <a:t> происхождения, действующие на свободные носители заряда со стороны источников тока, называются </a:t>
            </a:r>
            <a:r>
              <a:rPr lang="ru-RU" b="1" dirty="0" smtClean="0">
                <a:solidFill>
                  <a:srgbClr val="FF0000"/>
                </a:solidFill>
              </a:rPr>
              <a:t>сторонними силами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Физическая величина, равная отношению работы </a:t>
            </a:r>
            <a:r>
              <a:rPr lang="ru-RU" dirty="0" err="1" smtClean="0"/>
              <a:t>A</a:t>
            </a:r>
            <a:r>
              <a:rPr lang="ru-RU" baseline="-25000" dirty="0" err="1" smtClean="0"/>
              <a:t>ст</a:t>
            </a:r>
            <a:r>
              <a:rPr lang="ru-RU" dirty="0" smtClean="0"/>
              <a:t> сторонних сил при перемещении заряда </a:t>
            </a:r>
            <a:r>
              <a:rPr lang="ru-RU" dirty="0" err="1" smtClean="0"/>
              <a:t>q</a:t>
            </a:r>
            <a:r>
              <a:rPr lang="ru-RU" dirty="0" smtClean="0"/>
              <a:t> от отрицательного полюса источника тока к положительному к величине этого заряда, называется </a:t>
            </a:r>
            <a:r>
              <a:rPr lang="ru-RU" b="1" dirty="0" smtClean="0">
                <a:solidFill>
                  <a:srgbClr val="FF0000"/>
                </a:solidFill>
              </a:rPr>
              <a:t>электродвижущей силой источника </a:t>
            </a:r>
            <a:r>
              <a:rPr lang="ru-RU" dirty="0" smtClean="0"/>
              <a:t>(</a:t>
            </a:r>
            <a:r>
              <a:rPr lang="ru-RU" b="1" i="1" dirty="0" smtClean="0">
                <a:solidFill>
                  <a:srgbClr val="FF0000"/>
                </a:solidFill>
              </a:rPr>
              <a:t>ЭДС</a:t>
            </a:r>
            <a:r>
              <a:rPr lang="ru-RU" dirty="0" smtClean="0"/>
              <a:t>):</a:t>
            </a:r>
          </a:p>
          <a:p>
            <a:r>
              <a:rPr lang="ru-RU" dirty="0" smtClean="0"/>
              <a:t>Электродвижущая сила, как и разность потенциалов, измеряется в </a:t>
            </a:r>
            <a:r>
              <a:rPr lang="ru-RU" b="1" dirty="0" smtClean="0">
                <a:solidFill>
                  <a:srgbClr val="FF0000"/>
                </a:solidFill>
              </a:rPr>
              <a:t>вольтах</a:t>
            </a:r>
            <a:r>
              <a:rPr lang="ru-RU" dirty="0" smtClean="0"/>
              <a:t> (</a:t>
            </a:r>
            <a:r>
              <a:rPr lang="ru-RU" b="1" i="1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).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0114" name="Picture 2" descr="http://www.physics.ru/courses/op25part2/content/javagifs/63230164559433-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14289"/>
            <a:ext cx="1909769" cy="90853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0116" name="Picture 4" descr="http://chemistry.ru/course/content/models/screensh/halvan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8996" y="4786322"/>
            <a:ext cx="2645003" cy="2071678"/>
          </a:xfrm>
          <a:prstGeom prst="rect">
            <a:avLst/>
          </a:prstGeom>
          <a:noFill/>
        </p:spPr>
      </p:pic>
      <p:pic>
        <p:nvPicPr>
          <p:cNvPr id="90120" name="Picture 8" descr="http://www.orion-hit.ru/netcat_files/491/232/h_e8525c7fd2af73d3874f25d0e2bc50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5876" y="3357562"/>
            <a:ext cx="2558124" cy="1428739"/>
          </a:xfrm>
          <a:prstGeom prst="rect">
            <a:avLst/>
          </a:prstGeom>
          <a:noFill/>
        </p:spPr>
      </p:pic>
      <p:pic>
        <p:nvPicPr>
          <p:cNvPr id="90122" name="Picture 10" descr="http://mobipower.ru/editor/uploads/images/2009-05-13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8604" y="1500174"/>
            <a:ext cx="2615396" cy="1862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Закон Ома для полной электрической цепи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5929322" cy="52863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Обобщенный закон Ома (</a:t>
            </a:r>
            <a:r>
              <a:rPr lang="ru-RU" dirty="0" smtClean="0"/>
              <a:t>Закон Ома для участка цепи, содержащего ЭДС): </a:t>
            </a:r>
            <a:r>
              <a:rPr lang="ru-RU" b="1" dirty="0" smtClean="0"/>
              <a:t>сила тока в полной цепи равна электродвижущей силе источника, деленной на сумму сопротивлений однородного и неоднородного участков цепи</a:t>
            </a:r>
          </a:p>
          <a:p>
            <a:r>
              <a:rPr lang="es-ES" b="1" i="1" dirty="0" smtClean="0">
                <a:solidFill>
                  <a:srgbClr val="FF0000"/>
                </a:solidFill>
              </a:rPr>
              <a:t>IR = U</a:t>
            </a:r>
            <a:r>
              <a:rPr lang="es-ES" b="1" i="1" baseline="-25000" dirty="0" smtClean="0">
                <a:solidFill>
                  <a:srgbClr val="FF0000"/>
                </a:solidFill>
              </a:rPr>
              <a:t>12</a:t>
            </a:r>
            <a:r>
              <a:rPr lang="es-ES" b="1" i="1" dirty="0" smtClean="0">
                <a:solidFill>
                  <a:srgbClr val="FF0000"/>
                </a:solidFill>
              </a:rPr>
              <a:t> = φ</a:t>
            </a:r>
            <a:r>
              <a:rPr lang="es-ES" b="1" i="1" baseline="-25000" dirty="0" smtClean="0">
                <a:solidFill>
                  <a:srgbClr val="FF0000"/>
                </a:solidFill>
              </a:rPr>
              <a:t>1</a:t>
            </a:r>
            <a:r>
              <a:rPr lang="es-ES" b="1" i="1" dirty="0" smtClean="0">
                <a:solidFill>
                  <a:srgbClr val="FF0000"/>
                </a:solidFill>
              </a:rPr>
              <a:t> – φ</a:t>
            </a:r>
            <a:r>
              <a:rPr lang="es-ES" b="1" i="1" baseline="-25000" dirty="0" smtClean="0">
                <a:solidFill>
                  <a:srgbClr val="FF0000"/>
                </a:solidFill>
              </a:rPr>
              <a:t>2</a:t>
            </a:r>
            <a:r>
              <a:rPr lang="es-ES" b="1" i="1" dirty="0" smtClean="0">
                <a:solidFill>
                  <a:srgbClr val="FF0000"/>
                </a:solidFill>
              </a:rPr>
              <a:t> +  = Δφ</a:t>
            </a:r>
            <a:r>
              <a:rPr lang="es-ES" b="1" i="1" baseline="-25000" dirty="0" smtClean="0">
                <a:solidFill>
                  <a:srgbClr val="FF0000"/>
                </a:solidFill>
              </a:rPr>
              <a:t>12</a:t>
            </a:r>
            <a:r>
              <a:rPr lang="es-ES" b="1" i="1" dirty="0" smtClean="0">
                <a:solidFill>
                  <a:srgbClr val="FF0000"/>
                </a:solidFill>
              </a:rPr>
              <a:t> +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el-GR" b="1" i="1" dirty="0" smtClean="0">
                <a:solidFill>
                  <a:srgbClr val="FF0000"/>
                </a:solidFill>
                <a:latin typeface="Georgia"/>
              </a:rPr>
              <a:t>ε</a:t>
            </a:r>
            <a:r>
              <a:rPr lang="es-ES" dirty="0" smtClean="0"/>
              <a:t> 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Ток короткого замыкания: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Сила тока короткого замыкания </a:t>
            </a:r>
            <a:r>
              <a:rPr lang="ru-RU" dirty="0" smtClean="0"/>
              <a:t>– </a:t>
            </a:r>
            <a:r>
              <a:rPr lang="ru-RU" b="1" dirty="0" smtClean="0"/>
              <a:t>максимальная</a:t>
            </a:r>
            <a:r>
              <a:rPr lang="ru-RU" dirty="0" smtClean="0"/>
              <a:t> сила тока, которую можно получить от данного источника с электродвижущей силой и внутренним сопротивлением </a:t>
            </a:r>
            <a:r>
              <a:rPr lang="ru-RU" dirty="0" err="1" smtClean="0"/>
              <a:t>r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6562" name="Picture 2" descr="C:\Program Files\Physicon\Open Physics 2.5 part 2\content\chapter1\section\paragraph8\images\1-8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00174"/>
            <a:ext cx="3643306" cy="1884040"/>
          </a:xfrm>
          <a:prstGeom prst="rect">
            <a:avLst/>
          </a:prstGeom>
          <a:noFill/>
        </p:spPr>
      </p:pic>
      <p:pic>
        <p:nvPicPr>
          <p:cNvPr id="66564" name="Picture 4" descr="C:\Program Files\Physicon\Open Physics 2.5 part 2\content\javagifs\63166759387973-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14290"/>
            <a:ext cx="1652595" cy="108367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429000"/>
            <a:ext cx="3057539" cy="319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7" name="Picture 7" descr="C:\Program Files\Physicon\Open Physics 2.5 part 2\content\javagifs\63166759388004-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214818"/>
            <a:ext cx="1071570" cy="87475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6569" name="Picture 9" descr="http://uchipro.ru/source/PhysicsA711/!Image/fiz0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678745"/>
            <a:ext cx="8286808" cy="5179255"/>
          </a:xfrm>
          <a:prstGeom prst="rect">
            <a:avLst/>
          </a:prstGeom>
          <a:noFill/>
        </p:spPr>
      </p:pic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Параллельное и последовательное соединение проводников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2844" y="1571612"/>
            <a:ext cx="4572032" cy="500066"/>
          </a:xfrm>
        </p:spPr>
        <p:txBody>
          <a:bodyPr>
            <a:normAutofit/>
          </a:bodyPr>
          <a:lstStyle/>
          <a:p>
            <a:r>
              <a:rPr lang="ru-RU" dirty="0" smtClean="0"/>
              <a:t>При последовательном соединении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86314" y="1571612"/>
            <a:ext cx="4357686" cy="500066"/>
          </a:xfrm>
        </p:spPr>
        <p:txBody>
          <a:bodyPr/>
          <a:lstStyle/>
          <a:p>
            <a:pPr algn="ctr"/>
            <a:r>
              <a:rPr lang="ru-RU" dirty="0" smtClean="0"/>
              <a:t>При параллельном соединении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0" y="3429000"/>
            <a:ext cx="4286248" cy="34290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</a:t>
            </a:r>
            <a:r>
              <a:rPr lang="en-US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b="1" i="1" dirty="0" smtClean="0">
                <a:solidFill>
                  <a:srgbClr val="FF0000"/>
                </a:solidFill>
              </a:rPr>
              <a:t> = I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 = I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U = U</a:t>
            </a:r>
            <a:r>
              <a:rPr lang="en-US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b="1" i="1" dirty="0" smtClean="0">
                <a:solidFill>
                  <a:srgbClr val="FF0000"/>
                </a:solidFill>
              </a:rPr>
              <a:t> + U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 = IR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R = R</a:t>
            </a:r>
            <a:r>
              <a:rPr lang="en-US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b="1" i="1" dirty="0" smtClean="0">
                <a:solidFill>
                  <a:srgbClr val="FF0000"/>
                </a:solidFill>
              </a:rPr>
              <a:t> + R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endParaRPr lang="ru-RU" b="1" i="1" baseline="-25000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При последовательном соединении полное сопротивление цепи равно сумме сопротивлений отдельных проводников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286248" y="4000504"/>
            <a:ext cx="4857752" cy="2857496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U</a:t>
            </a:r>
            <a:r>
              <a:rPr lang="en-US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b="1" i="1" dirty="0" smtClean="0">
                <a:solidFill>
                  <a:srgbClr val="FF0000"/>
                </a:solidFill>
              </a:rPr>
              <a:t> = U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 = U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I = I</a:t>
            </a:r>
            <a:r>
              <a:rPr lang="en-US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b="1" i="1" dirty="0" smtClean="0">
                <a:solidFill>
                  <a:srgbClr val="FF0000"/>
                </a:solidFill>
              </a:rPr>
              <a:t> + I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endParaRPr lang="ru-RU" b="1" i="1" baseline="-250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При параллельном соединении проводников величина, </a:t>
            </a:r>
            <a:r>
              <a:rPr lang="ru-RU" b="1" dirty="0" smtClean="0"/>
              <a:t>обратная общему сопротивлению </a:t>
            </a:r>
            <a:r>
              <a:rPr lang="ru-RU" dirty="0" smtClean="0"/>
              <a:t>цепи, равна сумме величин, обратных сопротивлениям параллельно включенных проводников.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5538" name="Picture 2" descr="C:\Program Files\Physicon\Open Physics 2.5 part 2\content\chapter1\section\paragraph9\images\1-9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3276600" cy="1266826"/>
          </a:xfrm>
          <a:prstGeom prst="rect">
            <a:avLst/>
          </a:prstGeom>
          <a:noFill/>
        </p:spPr>
      </p:pic>
      <p:pic>
        <p:nvPicPr>
          <p:cNvPr id="65540" name="Picture 4" descr="C:\Program Files\Physicon\Open Physics 2.5 part 2\content\chapter1\section\paragraph9\images\1-9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071678"/>
            <a:ext cx="3419475" cy="1933576"/>
          </a:xfrm>
          <a:prstGeom prst="rect">
            <a:avLst/>
          </a:prstGeom>
          <a:noFill/>
        </p:spPr>
      </p:pic>
      <p:pic>
        <p:nvPicPr>
          <p:cNvPr id="65542" name="Picture 6" descr="C:\Program Files\Physicon\Open Physics 2.5 part 2\content\javagifs\63166759392582-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3786190"/>
            <a:ext cx="1714480" cy="943929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электрического тока. Закон Джоуля–Ленца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4500562" cy="53578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</a:t>
            </a:r>
            <a:r>
              <a:rPr lang="ru-RU" b="1" dirty="0" smtClean="0"/>
              <a:t> электрического тока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A = UI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Закон Джоуля–Ленца</a:t>
            </a:r>
            <a:r>
              <a:rPr lang="ru-RU" dirty="0" smtClean="0"/>
              <a:t>: </a:t>
            </a:r>
          </a:p>
          <a:p>
            <a:pPr algn="ctr"/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Q = 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A = RI</a:t>
            </a:r>
            <a:r>
              <a:rPr lang="en-US" b="1" i="1" baseline="30000" dirty="0" smtClean="0">
                <a:solidFill>
                  <a:srgbClr val="FF0000"/>
                </a:solidFill>
              </a:rPr>
              <a:t>2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endParaRPr lang="ru-RU" b="1" i="1" dirty="0" smtClean="0">
              <a:solidFill>
                <a:srgbClr val="FF0000"/>
              </a:solidFill>
            </a:endParaRP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452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14356"/>
            <a:ext cx="4643438" cy="59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1704</TotalTime>
  <Words>2684</Words>
  <Application>Microsoft Office PowerPoint</Application>
  <PresentationFormat>Экран (4:3)</PresentationFormat>
  <Paragraphs>335</Paragraphs>
  <Slides>58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8" baseType="lpstr">
      <vt:lpstr>Arial</vt:lpstr>
      <vt:lpstr>Bookman Old Style</vt:lpstr>
      <vt:lpstr>Calibri</vt:lpstr>
      <vt:lpstr>Georgia</vt:lpstr>
      <vt:lpstr>Trebuchet MS</vt:lpstr>
      <vt:lpstr>Wingdings</vt:lpstr>
      <vt:lpstr>Wingdings 2</vt:lpstr>
      <vt:lpstr>Wingdings 3</vt:lpstr>
      <vt:lpstr>Изящная</vt:lpstr>
      <vt:lpstr>Picture</vt:lpstr>
      <vt:lpstr> ЗАКОНЫ ПОСТОЯННОГО ТОКА   Подготовка к ЕГЭ</vt:lpstr>
      <vt:lpstr>Цель: повторение основных понятий, законов и формул  ЗАКОНОВ ПОСТОЯННОГО ТОКА  в соответствии с кодификатором ЕГЭ.</vt:lpstr>
      <vt:lpstr>Электрический ток. Сила тока, напряжение, электрическое сопротивление.</vt:lpstr>
      <vt:lpstr>Электрический ток. Сила тока, напряжение, электрическое сопротивление.</vt:lpstr>
      <vt:lpstr>Закон Ома для участка цепи</vt:lpstr>
      <vt:lpstr>Электродвижущая сила</vt:lpstr>
      <vt:lpstr>Закон Ома для полной электрической цепи</vt:lpstr>
      <vt:lpstr>Параллельное и последовательное соединение проводников</vt:lpstr>
      <vt:lpstr>Работа электрического тока. Закон Джоуля–Ленца</vt:lpstr>
      <vt:lpstr>Мощность электрического тока</vt:lpstr>
      <vt:lpstr>Носители электрического заряда в различных средах </vt:lpstr>
      <vt:lpstr>Электрический ток в металлах:</vt:lpstr>
      <vt:lpstr>Электрический ток в вакууме</vt:lpstr>
      <vt:lpstr>Электрический ток в полупроводниках</vt:lpstr>
      <vt:lpstr>Выводы:</vt:lpstr>
      <vt:lpstr>Образование электронно-дырочной пары  </vt:lpstr>
      <vt:lpstr>Электронная и дырочная проводимости.</vt:lpstr>
      <vt:lpstr>Электронно-дырочный переход. </vt:lpstr>
      <vt:lpstr>Ток в прямом направлении</vt:lpstr>
      <vt:lpstr>Ток в обратном направлении</vt:lpstr>
      <vt:lpstr>Транзистор</vt:lpstr>
      <vt:lpstr>Электрический ток в жидкостях</vt:lpstr>
      <vt:lpstr>Явление электролиза - это выделение на электродах веществ, входящих в электролиты; </vt:lpstr>
      <vt:lpstr>Вывод:</vt:lpstr>
      <vt:lpstr>Рассмотрим задачи: </vt:lpstr>
      <vt:lpstr>. Сопротивление каждого резистора на участке цепи, изображенном на рисунке, равно 3 Ом. Найдите общее сопротивление участка. </vt:lpstr>
      <vt:lpstr>. При ремонте электроплитки ее спираль укоротили в 2 раза. Как изменилась мощность электроплитки? </vt:lpstr>
      <vt:lpstr>Необходимо экспериментально проверить, зависит ли электрическое сопротивление круглого угольного стержня от его диаметра. Какие стержни нужно использовать для такой проверки? </vt:lpstr>
      <vt:lpstr> Сопротивление нагревательного элемента электрического чайника 20 Ом. Определите мощность тока, проходящего через нагревательный элемент при напряжении 220 В.</vt:lpstr>
      <vt:lpstr> Чему равно общее сопротивление участка цепи, изображенного на рисунке, если R1 = 1 Ом, R2 = 10 Ом, R3 = 10 Ом, R4 = 5 Ом? </vt:lpstr>
      <vt:lpstr> Две спирали электроплитки сопротивлением по 10 Ом каждая соединены последовательно и включены в сеть с напряжением 220 В. Через какое время на этой плитке закипит вода массой 1 кг, если ее начальная температура составляла 20°С, а КПД процесса 80%? (Полезной считается энергия, необходимая для нагревания воды.) </vt:lpstr>
      <vt:lpstr> В электрической цепи (см. рисунок) вольтметр V1 показывает напряжение 2 В, вольтметр V2 – напряжение 0,5 В. Напряжение на лампе равно</vt:lpstr>
      <vt:lpstr> Ученик проводил опыты с двумя разными резисторами, измеряя значения силы тока, проходящего через них при разных напряжениях на резисторах, и результаты заносил в таблицу.</vt:lpstr>
      <vt:lpstr>Среднее время разрядов молнии равно 0,002 с. Сила тока в канале молнии около 2.104 А. Какой заряд проходит по каналу молнии?</vt:lpstr>
      <vt:lpstr> Спираль электрической плитки нагревается при прохождении через нее электрического тока. С каким из приведенных ниже утверждений вы согласны?</vt:lpstr>
      <vt:lpstr> Исследуя зависимость силы тока от напряжения на концах резистора, ученик получил изображенный на рисунке график. По этому графику он рассчитал значение сопротивления резистора, которое оказалось равным . . .</vt:lpstr>
      <vt:lpstr> Гальванический элемент с   ЭДС    1,6 В     и внутренним сопротивлением  0,3 Ом  замкнут проводником с сопротивлением  3,7 Ом. Сила тока в цепи равна…</vt:lpstr>
      <vt:lpstr> В каких из перечисленных ниже технических устройствах использованы достижения в области физики полупроводников? А. солнечная батарея   Б. компьютер  В. радиоприемники</vt:lpstr>
      <vt:lpstr> . В электрической цепи, изображенной на рисунке, ползунок реостата перемещают вправо. Как изменились при этом показания  вольтметра и амперметра?</vt:lpstr>
      <vt:lpstr> Сопротивление резистора увеличили в 2 раза, а приложенное к нему напряжение уменьшили в 2 раза. Как изменилась сила тока, протекающего через резистор? </vt:lpstr>
      <vt:lpstr> В четырехвалентный кремний добавили в первый раз трехвалентный индий, а во второй раз пятивалентный фосфор. Каким типом проводимости в основном будет обладать полупроводник в каждом случае?</vt:lpstr>
      <vt:lpstr> Если площадь поперечного сечения однородного цилиндрического проводника и электрическое напряжение на его концах увеличатся в 2 раза, то сила тока, протекающая по нему.</vt:lpstr>
      <vt:lpstr>Как изменится мощность, потребляемая электрической лампой, если, не изменяя её электрическое сопротивление, уменьшить напряжение на ней в 3 раза?</vt:lpstr>
      <vt:lpstr> При увеличении напряжения U на участке электрической цепи сила тока I в цепи изменяется в соответствии с графиком (см. рисунок). Электрическое сопротивление на этом участке цепи равно</vt:lpstr>
      <vt:lpstr> При силе тока в электрической цепи 0,3 А сопротивление лампы равно 10 Ом. Мощность электрического тока, выделяющаяся на нити лампы, равна </vt:lpstr>
      <vt:lpstr>. Сопротивление между точками А и В участка электрической цепи, представленной на рисунке, равно</vt:lpstr>
      <vt:lpstr>. К источнику тока с  ЭДС = 6 В  подключили реостат. На рисунке показан график изменения силы тока в реостате в зависимости от его сопротивления. Чему равно внутреннее сопротивление источника тока?</vt:lpstr>
      <vt:lpstr> На рисунке изображен график зависимости силы тока в проводнике от напряжения на его концах. Чему равно сопротивление проводника?</vt:lpstr>
      <vt:lpstr> Какими носителями электрического заряда создается ток в водном растворе соли?</vt:lpstr>
      <vt:lpstr>(ЕГЭ 2006 г., ДЕМО) А28. К источнику тока с внутренним сопротивлением 0,5 Ом подключили реостат. На рисунке показан график зависимости силы тока в реостате от его сопротивления. Чему равна ЭДС источника тока?</vt:lpstr>
      <vt:lpstr>(ЕГЭ 2007 г., ДЕМО) А18. Через участок цепи (см. рисунок) течет постоянный ток I = 10 А. Какую силу тока показывает амперметр? Сопротивлением амперметра пренебречь.</vt:lpstr>
      <vt:lpstr>(ЕГЭ 2007 г., ДЕМО) А19. В электронагревателе, через который течет постоянный ток, за время t выделяется количество теплоты Q. Если сопротивление нагревателя и время t увеличить вдвое, не изменяя силу тока, то количество выделившейся теплоты будет равно</vt:lpstr>
      <vt:lpstr>(ЕГЭ 2008 г., ДЕМО) А18. В участке цепи, изображенном на рисунке, сопротивление каждого из резисторов равно 2 Ом. Полное сопротивление участка равно </vt:lpstr>
      <vt:lpstr>(ЕГЭ 2008 г., ДЕМО) А19. На рисунке показан график зависимости силы тока в лампе накаливания от напряжения на ее клеммах. При напряжении 30 В мощность тока в лампе равна </vt:lpstr>
      <vt:lpstr>(ЕГЭ 2009 г., ДЕМО) А14. Каким будет сопротивление участка цепи (см. рисунок), если ключ К замкнуть? (Каждый из резисторов имеет сопротивление R.) </vt:lpstr>
      <vt:lpstr>(ЕГЭ 2009 г., ДЕМО) А19. На входе в электрическую цепь квартиры стоит предохранитель, размыкающий цепь при силе тока 10 А. Подаваемое в цепь напряжение равно 110 В. Какое максимальное число электрических чайников, мощность каждого из которых равна 400 Вт, можно одновременно включить в квартире? </vt:lpstr>
      <vt:lpstr>(ЕГЭ 2010 г., ДЕМО) А14. На фотографии – электрическая цепь. Показания включенного в цепь амперметра даны в амперах. </vt:lpstr>
      <vt:lpstr>Используемая 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2002 г. А26 (ЕГЭ). Скорость автомобиля массой 500 кг изменяется в соответствии с графиком, приведенным на рисунке. Определите равнодействующую силу в момент времени t  = 3 с.</dc:title>
  <dc:creator>Пользователь</dc:creator>
  <cp:lastModifiedBy>Пользователь</cp:lastModifiedBy>
  <cp:revision>150</cp:revision>
  <dcterms:modified xsi:type="dcterms:W3CDTF">2020-05-13T04:37:49Z</dcterms:modified>
</cp:coreProperties>
</file>