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80" r:id="rId1"/>
  </p:sldMasterIdLst>
  <p:notesMasterIdLst>
    <p:notesMasterId r:id="rId26"/>
  </p:notesMasterIdLst>
  <p:sldIdLst>
    <p:sldId id="257" r:id="rId2"/>
    <p:sldId id="277" r:id="rId3"/>
    <p:sldId id="279" r:id="rId4"/>
    <p:sldId id="272" r:id="rId5"/>
    <p:sldId id="273" r:id="rId6"/>
    <p:sldId id="274" r:id="rId7"/>
    <p:sldId id="275" r:id="rId8"/>
    <p:sldId id="276" r:id="rId9"/>
    <p:sldId id="281" r:id="rId10"/>
    <p:sldId id="280" r:id="rId11"/>
    <p:sldId id="282" r:id="rId12"/>
    <p:sldId id="283" r:id="rId13"/>
    <p:sldId id="284" r:id="rId14"/>
    <p:sldId id="285" r:id="rId15"/>
    <p:sldId id="286" r:id="rId16"/>
    <p:sldId id="289" r:id="rId17"/>
    <p:sldId id="288" r:id="rId18"/>
    <p:sldId id="290" r:id="rId19"/>
    <p:sldId id="294" r:id="rId20"/>
    <p:sldId id="287" r:id="rId21"/>
    <p:sldId id="291" r:id="rId22"/>
    <p:sldId id="293" r:id="rId23"/>
    <p:sldId id="292" r:id="rId24"/>
    <p:sldId id="27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C4D79-4798-4999-9EE9-8E8740B4D9B2}" type="datetimeFigureOut">
              <a:rPr lang="ru-RU" smtClean="0"/>
              <a:pPr/>
              <a:t>06.05.2020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A3B0A-F01D-4571-8581-CB714CC895F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166FA065-91D9-46C0-A780-DB5CC6C8B91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FA065-91D9-46C0-A780-DB5CC6C8B91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6FA065-91D9-46C0-A780-DB5CC6C8B91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6FA065-91D9-46C0-A780-DB5CC6C8B9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56F6AD1-40E1-4E84-87A0-406637A67649}"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6FA065-91D9-46C0-A780-DB5CC6C8B91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6F6AD1-40E1-4E84-87A0-406637A67649}" type="datetimeFigureOut">
              <a:rPr lang="ru-RU" smtClean="0"/>
              <a:pPr/>
              <a:t>06.05.2020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6FA065-91D9-46C0-A780-DB5CC6C8B91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31640" y="332656"/>
            <a:ext cx="5809278" cy="2862322"/>
          </a:xfrm>
          <a:prstGeom prst="rect">
            <a:avLst/>
          </a:prstGeom>
        </p:spPr>
        <p:txBody>
          <a:bodyPr wrap="square">
            <a:spAutoFit/>
          </a:bodyPr>
          <a:lstStyle/>
          <a:p>
            <a:r>
              <a:rPr lang="ru-RU" sz="6000" dirty="0" smtClean="0">
                <a:solidFill>
                  <a:srgbClr val="C00000"/>
                </a:solidFill>
                <a:effectLst>
                  <a:outerShdw blurRad="38100" dist="38100" dir="2700000" algn="tl">
                    <a:srgbClr val="000000">
                      <a:alpha val="43137"/>
                    </a:srgbClr>
                  </a:outerShdw>
                </a:effectLst>
              </a:rPr>
              <a:t>Физика твердого тела.</a:t>
            </a:r>
          </a:p>
          <a:p>
            <a:r>
              <a:rPr lang="ru-RU" sz="6000" dirty="0" smtClean="0">
                <a:solidFill>
                  <a:srgbClr val="C00000"/>
                </a:solidFill>
                <a:effectLst>
                  <a:outerShdw blurRad="38100" dist="38100" dir="2700000" algn="tl">
                    <a:srgbClr val="000000">
                      <a:alpha val="43137"/>
                    </a:srgbClr>
                  </a:outerShdw>
                </a:effectLst>
              </a:rPr>
              <a:t>Часть 4.</a:t>
            </a:r>
            <a:endParaRPr lang="en-US" sz="6000" dirty="0" smtClean="0">
              <a:solidFill>
                <a:srgbClr val="C00000"/>
              </a:solidFill>
              <a:effectLst>
                <a:outerShdw blurRad="38100" dist="38100" dir="2700000" algn="tl">
                  <a:srgbClr val="000000">
                    <a:alpha val="43137"/>
                  </a:srgbClr>
                </a:outerShdw>
              </a:effectLst>
            </a:endParaRPr>
          </a:p>
        </p:txBody>
      </p:sp>
      <p:pic>
        <p:nvPicPr>
          <p:cNvPr id="8" name="Picture 2" descr="http://youphrase.ru/i/c/hand.png"/>
          <p:cNvPicPr>
            <a:picLocks noChangeAspect="1" noChangeArrowheads="1"/>
          </p:cNvPicPr>
          <p:nvPr/>
        </p:nvPicPr>
        <p:blipFill>
          <a:blip r:embed="rId2" cstate="print"/>
          <a:srcRect/>
          <a:stretch>
            <a:fillRect/>
          </a:stretch>
        </p:blipFill>
        <p:spPr bwMode="auto">
          <a:xfrm>
            <a:off x="683568" y="3645024"/>
            <a:ext cx="800100" cy="1143001"/>
          </a:xfrm>
          <a:prstGeom prst="rect">
            <a:avLst/>
          </a:prstGeom>
          <a:noFill/>
        </p:spPr>
      </p:pic>
      <p:pic>
        <p:nvPicPr>
          <p:cNvPr id="9220" name="Picture 4" descr="http://risovach.ru/upload/2012/12/mem/uchilka_5484989_orig_.jpg"/>
          <p:cNvPicPr>
            <a:picLocks noChangeAspect="1" noChangeArrowheads="1"/>
          </p:cNvPicPr>
          <p:nvPr/>
        </p:nvPicPr>
        <p:blipFill>
          <a:blip r:embed="rId3" cstate="print"/>
          <a:srcRect/>
          <a:stretch>
            <a:fillRect/>
          </a:stretch>
        </p:blipFill>
        <p:spPr bwMode="auto">
          <a:xfrm rot="840000">
            <a:off x="5472765" y="2669748"/>
            <a:ext cx="3212267" cy="3212267"/>
          </a:xfrm>
          <a:prstGeom prst="rect">
            <a:avLst/>
          </a:prstGeom>
          <a:ln>
            <a:noFill/>
          </a:ln>
          <a:effectLst>
            <a:softEdge rad="112500"/>
          </a:effectLst>
        </p:spPr>
      </p:pic>
      <p:sp>
        <p:nvSpPr>
          <p:cNvPr id="6" name="Прямоугольник 5"/>
          <p:cNvSpPr/>
          <p:nvPr/>
        </p:nvSpPr>
        <p:spPr>
          <a:xfrm>
            <a:off x="1403648" y="3501008"/>
            <a:ext cx="3672408" cy="2862322"/>
          </a:xfrm>
          <a:prstGeom prst="rect">
            <a:avLst/>
          </a:prstGeom>
        </p:spPr>
        <p:txBody>
          <a:bodyPr wrap="square">
            <a:spAutoFit/>
          </a:bodyPr>
          <a:lstStyle/>
          <a:p>
            <a:r>
              <a:rPr lang="ru-RU" i="1" smtClean="0">
                <a:solidFill>
                  <a:srgbClr val="0070C0"/>
                </a:solidFill>
              </a:rPr>
              <a:t>«В серии экспериментов выяснилось, что не только водная среда способна индуцировать сверхпроводящее состояние, но также и алкогольные напитки, среди которых наибольший эффект имеет красное вино…</a:t>
            </a:r>
            <a:r>
              <a:rPr lang="ru-RU" smtClean="0"/>
              <a:t> </a:t>
            </a:r>
            <a:r>
              <a:rPr lang="ru-RU" i="1" smtClean="0">
                <a:solidFill>
                  <a:srgbClr val="0070C0"/>
                </a:solidFill>
              </a:rPr>
              <a:t>Не зря же говорят что медики пьют до потери пульса, а физики - до потери сопротивления…»</a:t>
            </a:r>
            <a:endParaRPr lang="ru-RU" i="1"/>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416824" cy="1200329"/>
          </a:xfrm>
          <a:prstGeom prst="rect">
            <a:avLst/>
          </a:prstGeom>
        </p:spPr>
        <p:txBody>
          <a:bodyPr wrap="square">
            <a:spAutoFit/>
          </a:bodyPr>
          <a:lstStyle/>
          <a:p>
            <a:r>
              <a:rPr lang="ru-RU" b="1" smtClean="0"/>
              <a:t>Зависимость удельного электрического сопротивления металлов от температуры.</a:t>
            </a:r>
            <a:r>
              <a:rPr lang="ru-RU" smtClean="0"/>
              <a:t> </a:t>
            </a:r>
            <a:endParaRPr lang="en-US" smtClean="0"/>
          </a:p>
          <a:p>
            <a:r>
              <a:rPr lang="ru-RU" smtClean="0"/>
              <a:t>Удельное сопротивление металлов при нагревании увеличивается приблизительно по линейному закону</a:t>
            </a:r>
            <a:r>
              <a:rPr lang="en-US" smtClean="0"/>
              <a:t>.</a:t>
            </a:r>
            <a:r>
              <a:rPr lang="ru-RU" smtClean="0"/>
              <a:t> </a:t>
            </a:r>
            <a:endParaRPr lang="ru-RU"/>
          </a:p>
        </p:txBody>
      </p:sp>
      <p:pic>
        <p:nvPicPr>
          <p:cNvPr id="24579" name="Picture 3"/>
          <p:cNvPicPr>
            <a:picLocks noChangeAspect="1" noChangeArrowheads="1"/>
          </p:cNvPicPr>
          <p:nvPr/>
        </p:nvPicPr>
        <p:blipFill>
          <a:blip r:embed="rId2" cstate="print"/>
          <a:srcRect/>
          <a:stretch>
            <a:fillRect/>
          </a:stretch>
        </p:blipFill>
        <p:spPr bwMode="auto">
          <a:xfrm>
            <a:off x="1547664" y="2924944"/>
            <a:ext cx="2836362" cy="3107352"/>
          </a:xfrm>
          <a:prstGeom prst="rect">
            <a:avLst/>
          </a:prstGeom>
          <a:noFill/>
          <a:ln w="9525">
            <a:noFill/>
            <a:miter lim="800000"/>
            <a:headEnd/>
            <a:tailEnd/>
          </a:ln>
        </p:spPr>
      </p:pic>
      <p:pic>
        <p:nvPicPr>
          <p:cNvPr id="24581" name="Picture 5" descr="http://5terka.com/images/fiz11kas/otvindex-66.jpg"/>
          <p:cNvPicPr>
            <a:picLocks noChangeAspect="1" noChangeArrowheads="1"/>
          </p:cNvPicPr>
          <p:nvPr/>
        </p:nvPicPr>
        <p:blipFill>
          <a:blip r:embed="rId3" cstate="print"/>
          <a:srcRect/>
          <a:stretch>
            <a:fillRect/>
          </a:stretch>
        </p:blipFill>
        <p:spPr bwMode="auto">
          <a:xfrm>
            <a:off x="1619672" y="1844824"/>
            <a:ext cx="2808312" cy="324980"/>
          </a:xfrm>
          <a:prstGeom prst="rect">
            <a:avLst/>
          </a:prstGeom>
          <a:noFill/>
        </p:spPr>
      </p:pic>
      <p:sp>
        <p:nvSpPr>
          <p:cNvPr id="6" name="Прямоугольник 5"/>
          <p:cNvSpPr/>
          <p:nvPr/>
        </p:nvSpPr>
        <p:spPr>
          <a:xfrm>
            <a:off x="4499992" y="1700808"/>
            <a:ext cx="4427984" cy="4801314"/>
          </a:xfrm>
          <a:prstGeom prst="rect">
            <a:avLst/>
          </a:prstGeom>
        </p:spPr>
        <p:txBody>
          <a:bodyPr wrap="square">
            <a:spAutoFit/>
          </a:bodyPr>
          <a:lstStyle/>
          <a:p>
            <a:r>
              <a:rPr lang="ru-RU" smtClean="0"/>
              <a:t>При очень низких температурах наблюдается замечательное явление – сопротивление многих металлов скачком обращается в нуль. Это явление, названное </a:t>
            </a:r>
            <a:r>
              <a:rPr lang="ru-RU" i="1" smtClean="0"/>
              <a:t>сверхпроводимостью</a:t>
            </a:r>
            <a:r>
              <a:rPr lang="ru-RU" smtClean="0"/>
              <a:t>, было открыто голландским физиком </a:t>
            </a:r>
            <a:r>
              <a:rPr lang="ru-RU" b="1" smtClean="0"/>
              <a:t>Камерлинг-Оннесом</a:t>
            </a:r>
            <a:r>
              <a:rPr lang="ru-RU" smtClean="0"/>
              <a:t> в 1911 году, когда он измерял сопротивление ртути при охлаждении её в жидком гелии. Оказалось, что сопротивление ртути при охлаждении сначала плавно уменьшалось, но когда её температура достигала 4 К, сопротивление скачком падало до нуля. Подчеркнем, что речь не идет о каком-то исчезающе малом сопротивлении, речь идет о сопротивлении, в </a:t>
            </a:r>
            <a:r>
              <a:rPr lang="ru-RU" b="1" smtClean="0"/>
              <a:t>точности равном нулю</a:t>
            </a:r>
            <a:r>
              <a:rPr lang="ru-RU" smtClean="0"/>
              <a:t>.</a:t>
            </a:r>
            <a:endParaRPr lang="ru-RU"/>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6"/>
            <a:ext cx="7416824" cy="1477328"/>
          </a:xfrm>
          <a:prstGeom prst="rect">
            <a:avLst/>
          </a:prstGeom>
        </p:spPr>
        <p:txBody>
          <a:bodyPr wrap="square">
            <a:spAutoFit/>
          </a:bodyPr>
          <a:lstStyle/>
          <a:p>
            <a:r>
              <a:rPr lang="ru-RU" b="1" smtClean="0"/>
              <a:t>Сверхпроводи́мость</a:t>
            </a:r>
            <a:r>
              <a:rPr lang="ru-RU" smtClean="0"/>
              <a:t> — свойство некоторых материалов обладать строго нулевым электрическим сопротивлением при достижении ими температуры ниже определённого значения (критическая температура). Известны несколько сотен соединений, чистых элементов, сплавов и керамик, переходящих в сверхпроводящее состояние.</a:t>
            </a:r>
            <a:endParaRPr lang="ru-RU"/>
          </a:p>
        </p:txBody>
      </p:sp>
      <p:pic>
        <p:nvPicPr>
          <p:cNvPr id="25602" name="Picture 2" descr="Kamerlingh portret.jpg"/>
          <p:cNvPicPr>
            <a:picLocks noChangeAspect="1" noChangeArrowheads="1"/>
          </p:cNvPicPr>
          <p:nvPr/>
        </p:nvPicPr>
        <p:blipFill>
          <a:blip r:embed="rId2" cstate="print"/>
          <a:srcRect/>
          <a:stretch>
            <a:fillRect/>
          </a:stretch>
        </p:blipFill>
        <p:spPr bwMode="auto">
          <a:xfrm>
            <a:off x="7020272" y="1844824"/>
            <a:ext cx="1544960" cy="206252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475656" y="1844824"/>
            <a:ext cx="5328592" cy="4801314"/>
          </a:xfrm>
          <a:prstGeom prst="rect">
            <a:avLst/>
          </a:prstGeom>
        </p:spPr>
        <p:txBody>
          <a:bodyPr wrap="square">
            <a:spAutoFit/>
          </a:bodyPr>
          <a:lstStyle/>
          <a:p>
            <a:r>
              <a:rPr lang="ru-RU" b="1" smtClean="0"/>
              <a:t>Хейке Камерлинг-Оннес</a:t>
            </a:r>
            <a:r>
              <a:rPr lang="ru-RU" smtClean="0"/>
              <a:t> (1853 —  1926) — голландский физик и химик, лауреат Нобелевской премии по физике 1913 года.</a:t>
            </a:r>
          </a:p>
          <a:p>
            <a:r>
              <a:rPr lang="ru-RU" smtClean="0"/>
              <a:t>В 1893 ему удалось создать лучшую в мире </a:t>
            </a:r>
            <a:r>
              <a:rPr lang="ru-RU" b="1" smtClean="0"/>
              <a:t>криогенную лабораторию</a:t>
            </a:r>
            <a:r>
              <a:rPr lang="ru-RU" smtClean="0"/>
              <a:t>, в которой 10 июля 1908 года им был получен жидкий гелий. Камерлинг-Оннес использовал жидкий гелий для изучения свойств металлов, в частности, для измерения зависимости их электрического сопротивления от температуры.</a:t>
            </a:r>
          </a:p>
          <a:p>
            <a:r>
              <a:rPr lang="ru-RU" smtClean="0"/>
              <a:t>Согласно существовавшим тогда классическим теориям, сопротивление металла должно было плавно падать с уменьшением температуры, однако существовало также мнение, что при слишком низких температурах электроны практически остановятся и металл перестанет проводить ток.</a:t>
            </a:r>
            <a:endParaRPr lang="ru-RU"/>
          </a:p>
        </p:txBody>
      </p:sp>
      <p:pic>
        <p:nvPicPr>
          <p:cNvPr id="25606" name="Picture 6" descr="http://www.fizika.ru/fakultat/tema-08/08254a.gif"/>
          <p:cNvPicPr>
            <a:picLocks noChangeAspect="1" noChangeArrowheads="1"/>
          </p:cNvPicPr>
          <p:nvPr/>
        </p:nvPicPr>
        <p:blipFill>
          <a:blip r:embed="rId3" cstate="print"/>
          <a:srcRect/>
          <a:stretch>
            <a:fillRect/>
          </a:stretch>
        </p:blipFill>
        <p:spPr bwMode="auto">
          <a:xfrm>
            <a:off x="6876256" y="4293096"/>
            <a:ext cx="1728192" cy="2288688"/>
          </a:xfrm>
          <a:prstGeom prst="rect">
            <a:avLst/>
          </a:prstGeom>
          <a:noFill/>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332656"/>
            <a:ext cx="5040560" cy="3693319"/>
          </a:xfrm>
          <a:prstGeom prst="rect">
            <a:avLst/>
          </a:prstGeom>
        </p:spPr>
        <p:txBody>
          <a:bodyPr wrap="square">
            <a:spAutoFit/>
          </a:bodyPr>
          <a:lstStyle/>
          <a:p>
            <a:r>
              <a:rPr lang="ru-RU" smtClean="0"/>
              <a:t>Эксперименты, проводимые Камерлингом-Оннесом, вначале подтверждали вывод о плавном спадании сопротивления. Однако  в 1911 году он неожиданно обнаружил, что при 4,12 К (около −270 °C) электрическое сопротивление ртути практически равно нулю. </a:t>
            </a:r>
          </a:p>
          <a:p>
            <a:r>
              <a:rPr lang="ru-RU" smtClean="0"/>
              <a:t>Этот эффект был совершенно неожиданным и не мог быть объяснён существовавшими тогда теориями.</a:t>
            </a:r>
          </a:p>
          <a:p>
            <a:r>
              <a:rPr lang="ru-RU" smtClean="0"/>
              <a:t>Позже были обнаружены ещё ряд металлов, переходящие в сверхпроводящее состояние при низких температурах: титан, свинец и олово и др.</a:t>
            </a:r>
            <a:endParaRPr lang="ru-RU"/>
          </a:p>
        </p:txBody>
      </p:sp>
      <p:sp>
        <p:nvSpPr>
          <p:cNvPr id="5" name="Прямоугольник 4"/>
          <p:cNvSpPr/>
          <p:nvPr/>
        </p:nvSpPr>
        <p:spPr>
          <a:xfrm>
            <a:off x="1403648" y="4149080"/>
            <a:ext cx="5256584" cy="2308324"/>
          </a:xfrm>
          <a:prstGeom prst="rect">
            <a:avLst/>
          </a:prstGeom>
        </p:spPr>
        <p:txBody>
          <a:bodyPr wrap="square">
            <a:spAutoFit/>
          </a:bodyPr>
          <a:lstStyle/>
          <a:p>
            <a:r>
              <a:rPr lang="ru-RU" smtClean="0"/>
              <a:t>Нулевое сопротивление — не единственная отличительная черта сверхпроводников. </a:t>
            </a:r>
          </a:p>
          <a:p>
            <a:r>
              <a:rPr lang="ru-RU" smtClean="0"/>
              <a:t>Одним из главных отличий сверхпроводников от идеальных проводников является </a:t>
            </a:r>
            <a:r>
              <a:rPr lang="ru-RU" b="1" smtClean="0"/>
              <a:t>эффект Мейснера</a:t>
            </a:r>
            <a:r>
              <a:rPr lang="ru-RU" smtClean="0"/>
              <a:t>, открытый в 1933 году — полное вытеснение магнитного поля из объёма проводника при его переходе в сверхпроводящее состояние.</a:t>
            </a:r>
            <a:endParaRPr lang="ru-RU"/>
          </a:p>
        </p:txBody>
      </p:sp>
      <p:pic>
        <p:nvPicPr>
          <p:cNvPr id="7" name="Picture 2" descr="File:EfektMeisnera.svg"/>
          <p:cNvPicPr>
            <a:picLocks noChangeAspect="1" noChangeArrowheads="1"/>
          </p:cNvPicPr>
          <p:nvPr/>
        </p:nvPicPr>
        <p:blipFill>
          <a:blip r:embed="rId2" cstate="print"/>
          <a:srcRect/>
          <a:stretch>
            <a:fillRect/>
          </a:stretch>
        </p:blipFill>
        <p:spPr bwMode="auto">
          <a:xfrm>
            <a:off x="6876256" y="4581128"/>
            <a:ext cx="1656184" cy="1656184"/>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6516216" y="2924944"/>
            <a:ext cx="2502278" cy="936104"/>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srcRect/>
          <a:stretch>
            <a:fillRect/>
          </a:stretch>
        </p:blipFill>
        <p:spPr bwMode="auto">
          <a:xfrm>
            <a:off x="6732240" y="620688"/>
            <a:ext cx="2016224" cy="1646467"/>
          </a:xfrm>
          <a:prstGeom prst="rect">
            <a:avLst/>
          </a:prstGeom>
          <a:noFill/>
          <a:ln w="9525">
            <a:noFill/>
            <a:miter lim="800000"/>
            <a:headEnd/>
            <a:tailEnd/>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Walther Meissner.jpg"/>
          <p:cNvPicPr>
            <a:picLocks noChangeAspect="1" noChangeArrowheads="1"/>
          </p:cNvPicPr>
          <p:nvPr/>
        </p:nvPicPr>
        <p:blipFill>
          <a:blip r:embed="rId2" cstate="print"/>
          <a:srcRect/>
          <a:stretch>
            <a:fillRect/>
          </a:stretch>
        </p:blipFill>
        <p:spPr bwMode="auto">
          <a:xfrm>
            <a:off x="7236296" y="404664"/>
            <a:ext cx="1512168" cy="196581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331640" y="404664"/>
            <a:ext cx="5328592" cy="2031325"/>
          </a:xfrm>
          <a:prstGeom prst="rect">
            <a:avLst/>
          </a:prstGeom>
        </p:spPr>
        <p:txBody>
          <a:bodyPr wrap="square">
            <a:spAutoFit/>
          </a:bodyPr>
          <a:lstStyle/>
          <a:p>
            <a:r>
              <a:rPr lang="ru-RU" b="1" smtClean="0"/>
              <a:t>Вальтер Фриц Мейснер </a:t>
            </a:r>
            <a:r>
              <a:rPr lang="ru-RU" smtClean="0"/>
              <a:t>(1882—1974)-знаменитый немецкий физик. Основные работы посвящены физике низких температур. Открыл сверхпроводимость многих сплавов и соединений.</a:t>
            </a:r>
          </a:p>
          <a:p>
            <a:r>
              <a:rPr lang="ru-RU" smtClean="0"/>
              <a:t>В 1933 году, совместно с Р. Оксенфельдом наблюдал вытеснение магнитного поля из сверхпроводников (эффект Мейснера). </a:t>
            </a:r>
            <a:endParaRPr lang="ru-RU"/>
          </a:p>
        </p:txBody>
      </p:sp>
      <p:sp>
        <p:nvSpPr>
          <p:cNvPr id="6" name="Прямоугольник 5"/>
          <p:cNvSpPr/>
          <p:nvPr/>
        </p:nvSpPr>
        <p:spPr>
          <a:xfrm>
            <a:off x="1331640" y="2708920"/>
            <a:ext cx="7416824" cy="3693319"/>
          </a:xfrm>
          <a:prstGeom prst="rect">
            <a:avLst/>
          </a:prstGeom>
        </p:spPr>
        <p:txBody>
          <a:bodyPr wrap="square">
            <a:spAutoFit/>
          </a:bodyPr>
          <a:lstStyle/>
          <a:p>
            <a:r>
              <a:rPr lang="ru-RU" smtClean="0"/>
              <a:t>Чистые вещества, у которых наблюдается явление сверхпроводимости, немногочисленны. Чаще сверхпроводимость бывает у сплавов. У чистых веществ имеет место полный эффект Мейснера, а у сплавов не происходит полного выталкивания магнитного поля из объёма (частичный эффект Мейснера). </a:t>
            </a:r>
          </a:p>
          <a:p>
            <a:r>
              <a:rPr lang="ru-RU" smtClean="0"/>
              <a:t>Вещества, проявляющие полный эффект Мейснера, называются сверхпроводниками </a:t>
            </a:r>
            <a:r>
              <a:rPr lang="ru-RU" b="1" smtClean="0"/>
              <a:t>первого рода</a:t>
            </a:r>
            <a:r>
              <a:rPr lang="ru-RU" smtClean="0"/>
              <a:t>, а частичный — сверхпроводниками </a:t>
            </a:r>
            <a:r>
              <a:rPr lang="ru-RU" b="1" smtClean="0"/>
              <a:t>второго рода.</a:t>
            </a:r>
          </a:p>
          <a:p>
            <a:endParaRPr lang="ru-RU" b="1" smtClean="0"/>
          </a:p>
          <a:p>
            <a:r>
              <a:rPr lang="ru-RU" b="1" smtClean="0"/>
              <a:t>Одним из эффектных проявлений </a:t>
            </a:r>
            <a:r>
              <a:rPr lang="ru-RU" smtClean="0"/>
              <a:t>эффекта Мейснера является </a:t>
            </a:r>
            <a:endParaRPr lang="ru-RU" b="1" smtClean="0"/>
          </a:p>
          <a:p>
            <a:r>
              <a:rPr lang="ru-RU" smtClean="0"/>
              <a:t>«Гроб Магомета». По преданию, гроб с телом пророка Магомета висел в пространстве без всякой поддержки, поэтому этот опыт называют экспериментом «Гроб Магомета».</a:t>
            </a:r>
            <a:endParaRPr lang="ru-RU"/>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lumba.su/wp-content/uploads/2010/02/mes-eff.jpg"/>
          <p:cNvPicPr>
            <a:picLocks noChangeAspect="1" noChangeArrowheads="1"/>
          </p:cNvPicPr>
          <p:nvPr/>
        </p:nvPicPr>
        <p:blipFill>
          <a:blip r:embed="rId2" cstate="print"/>
          <a:srcRect/>
          <a:stretch>
            <a:fillRect/>
          </a:stretch>
        </p:blipFill>
        <p:spPr bwMode="auto">
          <a:xfrm>
            <a:off x="6300192" y="260648"/>
            <a:ext cx="2088232" cy="2081272"/>
          </a:xfrm>
          <a:prstGeom prst="rect">
            <a:avLst/>
          </a:prstGeom>
          <a:ln>
            <a:noFill/>
          </a:ln>
          <a:effectLst>
            <a:outerShdw blurRad="292100" dist="139700" dir="2700000" algn="tl" rotWithShape="0">
              <a:srgbClr val="333333">
                <a:alpha val="65000"/>
              </a:srgbClr>
            </a:outerShdw>
          </a:effectLst>
        </p:spPr>
      </p:pic>
      <p:pic>
        <p:nvPicPr>
          <p:cNvPr id="28676" name="Picture 4" descr="http://ic.pics.livejournal.com/phys_exp/20166967/23877/original.jpg"/>
          <p:cNvPicPr>
            <a:picLocks noChangeAspect="1" noChangeArrowheads="1"/>
          </p:cNvPicPr>
          <p:nvPr/>
        </p:nvPicPr>
        <p:blipFill>
          <a:blip r:embed="rId3" cstate="print"/>
          <a:srcRect/>
          <a:stretch>
            <a:fillRect/>
          </a:stretch>
        </p:blipFill>
        <p:spPr bwMode="auto">
          <a:xfrm>
            <a:off x="6660232" y="2204864"/>
            <a:ext cx="2354254" cy="1747556"/>
          </a:xfrm>
          <a:prstGeom prst="rect">
            <a:avLst/>
          </a:prstGeom>
          <a:ln>
            <a:noFill/>
          </a:ln>
          <a:effectLst>
            <a:outerShdw blurRad="292100" dist="139700" dir="2700000" algn="tl" rotWithShape="0">
              <a:srgbClr val="333333">
                <a:alpha val="65000"/>
              </a:srgbClr>
            </a:outerShdw>
          </a:effectLst>
        </p:spPr>
      </p:pic>
      <p:pic>
        <p:nvPicPr>
          <p:cNvPr id="28678" name="Picture 6" descr="http://2.bp.blogspot.com/_rBGv1cIC3Qo/S_lXwoqwmpI/AAAAAAAAAD8/RT4XMiMcU-8/s1600/%D0%A4%D0%BE%D1%82%D0%BE+10+%D0%9F%D0%BE%D0%B5%D0%B7%D0%B4+%D0%BD%D0%B0+%D0%BC%D0%B0%D0%B3%D0%BD%D0%B8%D1%82%D0%BD%D0%BE%D0%B9+%D0%BF%D0%BE%D0%B4%D1%83%D1%88%D0%BA%D0%B5.jpg"/>
          <p:cNvPicPr>
            <a:picLocks noChangeAspect="1" noChangeArrowheads="1"/>
          </p:cNvPicPr>
          <p:nvPr/>
        </p:nvPicPr>
        <p:blipFill>
          <a:blip r:embed="rId4" cstate="print"/>
          <a:srcRect/>
          <a:stretch>
            <a:fillRect/>
          </a:stretch>
        </p:blipFill>
        <p:spPr bwMode="auto">
          <a:xfrm>
            <a:off x="6156176" y="4149080"/>
            <a:ext cx="2730419" cy="2376264"/>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331640" y="188640"/>
            <a:ext cx="4824536" cy="6463308"/>
          </a:xfrm>
          <a:prstGeom prst="rect">
            <a:avLst/>
          </a:prstGeom>
        </p:spPr>
        <p:txBody>
          <a:bodyPr wrap="square">
            <a:spAutoFit/>
          </a:bodyPr>
          <a:lstStyle/>
          <a:p>
            <a:r>
              <a:rPr lang="ru-RU" b="1" smtClean="0"/>
              <a:t>В сосуде с жидким гелием </a:t>
            </a:r>
            <a:r>
              <a:rPr lang="ru-RU" smtClean="0"/>
              <a:t>при температуре всего на несколько градусов выше абсолютного нуля размещается свинцовая плита (свинец - сверхпроводник), сверху осторожно спускают постоянный магнит. Силовые линии магнитика не могут проникнуть в сверхпроводник, они отражаются от него, как солнечные лучи от зеркальной поверхности. Под северным полюсом магнитика появляется "магнитное изображение" северного полюса, под южным полюсом - южного. Настоящий полюс и полюс "изображения" начинают отталкиваться. Сила отталкивания возрастает до тех пор, пока не станет равной весу магнитика; и тогда </a:t>
            </a:r>
            <a:r>
              <a:rPr lang="ru-RU" b="1" smtClean="0"/>
              <a:t>магнитик повиснет</a:t>
            </a:r>
            <a:r>
              <a:rPr lang="ru-RU" smtClean="0"/>
              <a:t>.</a:t>
            </a:r>
          </a:p>
          <a:p>
            <a:r>
              <a:rPr lang="ru-RU" b="1" smtClean="0"/>
              <a:t>Японский поезд на магнитной подушке</a:t>
            </a:r>
            <a:r>
              <a:rPr lang="ru-RU" smtClean="0"/>
              <a:t>, курсирующий по опытной ветке длиной в 18 километров, достигает скорости в 581 км в час.Для создания эффекта левитации (зависания поезда над опорой) используются катушки из высокотемпературных  </a:t>
            </a:r>
            <a:br>
              <a:rPr lang="ru-RU" smtClean="0"/>
            </a:br>
            <a:r>
              <a:rPr lang="ru-RU" smtClean="0"/>
              <a:t>сверхпроводников.</a:t>
            </a:r>
            <a:endParaRPr lang="ru-RU"/>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5040560" cy="4801314"/>
          </a:xfrm>
          <a:prstGeom prst="rect">
            <a:avLst/>
          </a:prstGeom>
        </p:spPr>
        <p:txBody>
          <a:bodyPr wrap="square">
            <a:spAutoFit/>
          </a:bodyPr>
          <a:lstStyle/>
          <a:p>
            <a:r>
              <a:rPr lang="ru-RU" b="1" smtClean="0"/>
              <a:t>Свойства сверпроводящего состояния</a:t>
            </a:r>
          </a:p>
          <a:p>
            <a:endParaRPr lang="ru-RU" b="1" smtClean="0"/>
          </a:p>
          <a:p>
            <a:r>
              <a:rPr lang="ru-RU" b="1" smtClean="0"/>
              <a:t>Критический ток</a:t>
            </a:r>
          </a:p>
          <a:p>
            <a:r>
              <a:rPr lang="ru-RU" smtClean="0"/>
              <a:t>При увеличении тока через сверхпроводник  сверхпроводящее состояние нарушается при некотором значении тока I</a:t>
            </a:r>
            <a:r>
              <a:rPr lang="ru-RU" baseline="-25000" smtClean="0"/>
              <a:t>кр</a:t>
            </a:r>
            <a:r>
              <a:rPr lang="ru-RU" smtClean="0"/>
              <a:t>.  Критический ток  I</a:t>
            </a:r>
            <a:r>
              <a:rPr lang="ru-RU" baseline="-25000" smtClean="0"/>
              <a:t>кр</a:t>
            </a:r>
            <a:r>
              <a:rPr lang="ru-RU" smtClean="0"/>
              <a:t> зависит от температуры, примерная </a:t>
            </a:r>
          </a:p>
          <a:p>
            <a:r>
              <a:rPr lang="ru-RU" smtClean="0"/>
              <a:t>зависимость критического тока от температуры изображена на рис.</a:t>
            </a:r>
          </a:p>
          <a:p>
            <a:endParaRPr lang="ru-RU" smtClean="0"/>
          </a:p>
          <a:p>
            <a:r>
              <a:rPr lang="ru-RU" b="1" smtClean="0"/>
              <a:t>Критическое поле</a:t>
            </a:r>
          </a:p>
          <a:p>
            <a:r>
              <a:rPr lang="ru-RU" smtClean="0"/>
              <a:t> При некотором значении  магнитного поля В</a:t>
            </a:r>
            <a:r>
              <a:rPr lang="ru-RU" baseline="-25000" smtClean="0"/>
              <a:t>кр</a:t>
            </a:r>
          </a:p>
          <a:p>
            <a:r>
              <a:rPr lang="ru-RU" smtClean="0"/>
              <a:t>сверхпроводимость разрушается.  Значение критического поля В</a:t>
            </a:r>
            <a:r>
              <a:rPr lang="ru-RU" baseline="-25000" smtClean="0"/>
              <a:t>кр</a:t>
            </a:r>
            <a:r>
              <a:rPr lang="ru-RU" smtClean="0"/>
              <a:t> зависит от материала и температуры, примерная зависимость критического поля от температуры изображена на рис.</a:t>
            </a:r>
            <a:endParaRPr lang="ru-RU"/>
          </a:p>
        </p:txBody>
      </p:sp>
      <p:pic>
        <p:nvPicPr>
          <p:cNvPr id="29698" name="Picture 2"/>
          <p:cNvPicPr>
            <a:picLocks noChangeAspect="1" noChangeArrowheads="1"/>
          </p:cNvPicPr>
          <p:nvPr/>
        </p:nvPicPr>
        <p:blipFill>
          <a:blip r:embed="rId2" cstate="print"/>
          <a:srcRect/>
          <a:stretch>
            <a:fillRect/>
          </a:stretch>
        </p:blipFill>
        <p:spPr bwMode="auto">
          <a:xfrm>
            <a:off x="6638925" y="476672"/>
            <a:ext cx="2505075" cy="16097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516216" y="3356992"/>
            <a:ext cx="2505075" cy="1333500"/>
          </a:xfrm>
          <a:prstGeom prst="rect">
            <a:avLst/>
          </a:prstGeom>
          <a:noFill/>
          <a:ln w="9525">
            <a:noFill/>
            <a:miter lim="800000"/>
            <a:headEnd/>
            <a:tailEnd/>
          </a:ln>
        </p:spPr>
      </p:pic>
      <p:pic>
        <p:nvPicPr>
          <p:cNvPr id="29701" name="Picture 5" descr="http://sciencemagic.ru/wp-content/uploads/2012/03/clip_image001_thumb8.png"/>
          <p:cNvPicPr>
            <a:picLocks noChangeAspect="1" noChangeArrowheads="1"/>
          </p:cNvPicPr>
          <p:nvPr/>
        </p:nvPicPr>
        <p:blipFill>
          <a:blip r:embed="rId4" cstate="print"/>
          <a:srcRect/>
          <a:stretch>
            <a:fillRect/>
          </a:stretch>
        </p:blipFill>
        <p:spPr bwMode="auto">
          <a:xfrm>
            <a:off x="1619671" y="5229200"/>
            <a:ext cx="2415955" cy="1368152"/>
          </a:xfrm>
          <a:prstGeom prst="rect">
            <a:avLst/>
          </a:prstGeom>
          <a:noFill/>
        </p:spPr>
      </p:pic>
      <p:pic>
        <p:nvPicPr>
          <p:cNvPr id="29703" name="Picture 7" descr="http://steeltimes.ru/books/allmet/newmaterialinmetallurgy/321/images/001.jpg"/>
          <p:cNvPicPr>
            <a:picLocks noChangeAspect="1" noChangeArrowheads="1"/>
          </p:cNvPicPr>
          <p:nvPr/>
        </p:nvPicPr>
        <p:blipFill>
          <a:blip r:embed="rId5" cstate="print"/>
          <a:srcRect/>
          <a:stretch>
            <a:fillRect/>
          </a:stretch>
        </p:blipFill>
        <p:spPr bwMode="auto">
          <a:xfrm>
            <a:off x="4283968" y="5013176"/>
            <a:ext cx="1944216" cy="1664569"/>
          </a:xfrm>
          <a:prstGeom prst="rect">
            <a:avLst/>
          </a:prstGeom>
          <a:noFill/>
        </p:spPr>
      </p:pic>
      <p:pic>
        <p:nvPicPr>
          <p:cNvPr id="29705" name="Picture 9" descr="http://www.historylive.ru/scan12/pages/file.files/image614.jpg"/>
          <p:cNvPicPr>
            <a:picLocks noChangeAspect="1" noChangeArrowheads="1"/>
          </p:cNvPicPr>
          <p:nvPr/>
        </p:nvPicPr>
        <p:blipFill>
          <a:blip r:embed="rId6" cstate="print"/>
          <a:srcRect/>
          <a:stretch>
            <a:fillRect/>
          </a:stretch>
        </p:blipFill>
        <p:spPr bwMode="auto">
          <a:xfrm>
            <a:off x="6372200" y="5085184"/>
            <a:ext cx="2592288" cy="1606265"/>
          </a:xfrm>
          <a:prstGeom prst="rect">
            <a:avLst/>
          </a:prstGeom>
          <a:noFill/>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200800" cy="5632311"/>
          </a:xfrm>
          <a:prstGeom prst="rect">
            <a:avLst/>
          </a:prstGeom>
        </p:spPr>
        <p:txBody>
          <a:bodyPr wrap="square">
            <a:spAutoFit/>
          </a:bodyPr>
          <a:lstStyle/>
          <a:p>
            <a:r>
              <a:rPr lang="ru-RU" b="1" smtClean="0"/>
              <a:t>История</a:t>
            </a:r>
            <a:r>
              <a:rPr lang="ru-RU" smtClean="0"/>
              <a:t> представлений о природе электрического сопротивления – это, в сущности, история </a:t>
            </a:r>
            <a:r>
              <a:rPr lang="ru-RU" b="1" smtClean="0"/>
              <a:t>смены классических представлений о свойствах вещества представлениями квантовыми</a:t>
            </a:r>
            <a:r>
              <a:rPr lang="ru-RU" smtClean="0"/>
              <a:t>. </a:t>
            </a:r>
          </a:p>
          <a:p>
            <a:endParaRPr lang="ru-RU" smtClean="0"/>
          </a:p>
          <a:p>
            <a:r>
              <a:rPr lang="ru-RU" smtClean="0"/>
              <a:t>Согласно классическим представлениям, причина электросопротивления кроется в том, что электроны проводимости рассеиваются на ионах кристаллической решетки и в результате актов рассеяния «забывают» об упорядоченном движении, в котором они участвуют. </a:t>
            </a:r>
          </a:p>
          <a:p>
            <a:endParaRPr lang="ru-RU" smtClean="0"/>
          </a:p>
          <a:p>
            <a:r>
              <a:rPr lang="ru-RU" smtClean="0"/>
              <a:t>Но сосчитанное на основании такой модели электросопротивление </a:t>
            </a:r>
            <a:r>
              <a:rPr lang="ru-RU" b="1" smtClean="0"/>
              <a:t>оказывается в тысячи раз большим,</a:t>
            </a:r>
            <a:r>
              <a:rPr lang="ru-RU" smtClean="0"/>
              <a:t> чем наблюдаемые его значения.</a:t>
            </a:r>
          </a:p>
          <a:p>
            <a:endParaRPr lang="ru-RU" smtClean="0"/>
          </a:p>
          <a:p>
            <a:r>
              <a:rPr lang="ru-RU" smtClean="0"/>
              <a:t>Выход из этого </a:t>
            </a:r>
            <a:r>
              <a:rPr lang="ru-RU" b="1" smtClean="0"/>
              <a:t>тупика</a:t>
            </a:r>
            <a:r>
              <a:rPr lang="ru-RU" smtClean="0"/>
              <a:t> нашла </a:t>
            </a:r>
            <a:r>
              <a:rPr lang="ru-RU" b="1" smtClean="0"/>
              <a:t>квантовая механика</a:t>
            </a:r>
            <a:r>
              <a:rPr lang="ru-RU" smtClean="0"/>
              <a:t> движения электронов в кристаллической решетке. Оказалось, что в квантовомеханической модели идеальная решетка вообще не оказывает сопротивления движению электронов. Электроны рассеиваются не на узлах решетки, а на дефектах кристаллической структуры, таких, как атомы внедрения или замещенные атомы. А дефектов как раз в тысячу раз меньше, и все становится на свои места.  </a:t>
            </a:r>
            <a:endParaRPr lang="ru-RU"/>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6"/>
            <a:ext cx="7416824" cy="1200329"/>
          </a:xfrm>
          <a:prstGeom prst="rect">
            <a:avLst/>
          </a:prstGeom>
        </p:spPr>
        <p:txBody>
          <a:bodyPr wrap="square">
            <a:spAutoFit/>
          </a:bodyPr>
          <a:lstStyle/>
          <a:p>
            <a:r>
              <a:rPr lang="ru-RU" smtClean="0"/>
              <a:t>Что же касается </a:t>
            </a:r>
            <a:r>
              <a:rPr lang="ru-RU" b="1" smtClean="0"/>
              <a:t>сверхпроводимости</a:t>
            </a:r>
            <a:r>
              <a:rPr lang="ru-RU" smtClean="0"/>
              <a:t>, долгое время она оставалась явлением загадочным. Пока с ним не расправились Бардин, Купер и Шриффер , за что им в свое время (в 1957 году) и была присуждена заслуженная Нобелевская премия.</a:t>
            </a:r>
            <a:endParaRPr lang="ru-RU"/>
          </a:p>
        </p:txBody>
      </p:sp>
      <p:sp>
        <p:nvSpPr>
          <p:cNvPr id="3" name="Прямоугольник 2"/>
          <p:cNvSpPr/>
          <p:nvPr/>
        </p:nvSpPr>
        <p:spPr>
          <a:xfrm>
            <a:off x="1475656" y="1700808"/>
            <a:ext cx="4572000" cy="4524315"/>
          </a:xfrm>
          <a:prstGeom prst="rect">
            <a:avLst/>
          </a:prstGeom>
        </p:spPr>
        <p:txBody>
          <a:bodyPr>
            <a:spAutoFit/>
          </a:bodyPr>
          <a:lstStyle/>
          <a:p>
            <a:r>
              <a:rPr lang="ru-RU" b="1" smtClean="0"/>
              <a:t>Джон Ба́рдин </a:t>
            </a:r>
            <a:r>
              <a:rPr lang="ru-RU" smtClean="0"/>
              <a:t>(1908 — 1991) — американский физик, единственный человек, получивший две нобелевские премии по физике: в 1956 г. за транзистор совместно с Уильямом Брэдфордом Шокли и Уолтером Браттейном и в 1972 г. за основополагающую теорию обычных сверхпроводников совместно с Леоном Нилом Купером и Джоном Робертом Шриффером. Сейчас эта теория называется теорией Бардина-Купера-Шриффера, или просто БКШ-теория. </a:t>
            </a:r>
          </a:p>
          <a:p>
            <a:r>
              <a:rPr lang="ru-RU" b="1" smtClean="0"/>
              <a:t>Леон Нил Купер</a:t>
            </a:r>
            <a:r>
              <a:rPr lang="ru-RU" smtClean="0"/>
              <a:t> (род. 1930) — американский физик.</a:t>
            </a:r>
            <a:r>
              <a:rPr lang="ru-RU" b="1" smtClean="0"/>
              <a:t> </a:t>
            </a:r>
          </a:p>
          <a:p>
            <a:r>
              <a:rPr lang="ru-RU" b="1" smtClean="0"/>
              <a:t>Джон Роберт Шриффер</a:t>
            </a:r>
            <a:r>
              <a:rPr lang="ru-RU" smtClean="0"/>
              <a:t> (род. 1931) — американский физик.</a:t>
            </a:r>
            <a:endParaRPr lang="ru-RU"/>
          </a:p>
        </p:txBody>
      </p:sp>
      <p:pic>
        <p:nvPicPr>
          <p:cNvPr id="31746" name="Picture 2" descr="http://1.bp.blogspot.com/_rBGv1cIC3Qo/S_lzCJcdUtI/AAAAAAAAAEk/f_y0UPK1Qio/s200/%D0%A4%D0%BE%D1%82%D0%BE+2.+%D0%94%D0%B6%D0%BE%D0%BD+%D0%91%D0%B0%D1%80%D0%B4%D0%B8%D0%BD.jpg"/>
          <p:cNvPicPr>
            <a:picLocks noChangeAspect="1" noChangeArrowheads="1"/>
          </p:cNvPicPr>
          <p:nvPr/>
        </p:nvPicPr>
        <p:blipFill>
          <a:blip r:embed="rId2" cstate="print"/>
          <a:srcRect/>
          <a:stretch>
            <a:fillRect/>
          </a:stretch>
        </p:blipFill>
        <p:spPr bwMode="auto">
          <a:xfrm>
            <a:off x="6372200" y="1484784"/>
            <a:ext cx="1333500" cy="1905000"/>
          </a:xfrm>
          <a:prstGeom prst="rect">
            <a:avLst/>
          </a:prstGeom>
          <a:ln>
            <a:noFill/>
          </a:ln>
          <a:effectLst>
            <a:outerShdw blurRad="292100" dist="139700" dir="2700000" algn="tl" rotWithShape="0">
              <a:srgbClr val="333333">
                <a:alpha val="65000"/>
              </a:srgbClr>
            </a:outerShdw>
          </a:effectLst>
        </p:spPr>
      </p:pic>
      <p:pic>
        <p:nvPicPr>
          <p:cNvPr id="31748" name="Picture 4" descr="http://1.bp.blogspot.com/_rBGv1cIC3Qo/S_lxq84-gLI/AAAAAAAAAEc/Vr8Z-k1RJkg/s200/%D0%A4%D0%BE%D1%82%D0%BE+3.+%D0%9B%D0%B5%D0%BE%D0%BD+%D0%9A%D1%83%D0%BF%D0%B5%D1%80.jpg"/>
          <p:cNvPicPr>
            <a:picLocks noChangeAspect="1" noChangeArrowheads="1"/>
          </p:cNvPicPr>
          <p:nvPr/>
        </p:nvPicPr>
        <p:blipFill>
          <a:blip r:embed="rId3" cstate="print"/>
          <a:srcRect/>
          <a:stretch>
            <a:fillRect/>
          </a:stretch>
        </p:blipFill>
        <p:spPr bwMode="auto">
          <a:xfrm>
            <a:off x="6732240" y="3212976"/>
            <a:ext cx="1314450" cy="1905000"/>
          </a:xfrm>
          <a:prstGeom prst="rect">
            <a:avLst/>
          </a:prstGeom>
          <a:ln>
            <a:noFill/>
          </a:ln>
          <a:effectLst>
            <a:outerShdw blurRad="292100" dist="139700" dir="2700000" algn="tl" rotWithShape="0">
              <a:srgbClr val="333333">
                <a:alpha val="65000"/>
              </a:srgbClr>
            </a:outerShdw>
          </a:effectLst>
        </p:spPr>
      </p:pic>
      <p:pic>
        <p:nvPicPr>
          <p:cNvPr id="31750" name="Picture 6" descr="http://1.bp.blogspot.com/_rBGv1cIC3Qo/S_lz9Ax58qI/AAAAAAAAAEs/cICQi6UhMlw/s200/%D0%A4%D0%BE%D1%82%D0%BE+4.+%D0%94%D0%B6%D0%BE%D0%BD+%D0%A8%D1%80%D0%B8%D1%84%D1%84%D0%B5%D1%80.jpg"/>
          <p:cNvPicPr>
            <a:picLocks noChangeAspect="1" noChangeArrowheads="1"/>
          </p:cNvPicPr>
          <p:nvPr/>
        </p:nvPicPr>
        <p:blipFill>
          <a:blip r:embed="rId4" cstate="print"/>
          <a:srcRect/>
          <a:stretch>
            <a:fillRect/>
          </a:stretch>
        </p:blipFill>
        <p:spPr bwMode="auto">
          <a:xfrm>
            <a:off x="7092280" y="4941168"/>
            <a:ext cx="1731837" cy="13681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272808" cy="6186309"/>
          </a:xfrm>
          <a:prstGeom prst="rect">
            <a:avLst/>
          </a:prstGeom>
        </p:spPr>
        <p:txBody>
          <a:bodyPr wrap="square">
            <a:spAutoFit/>
          </a:bodyPr>
          <a:lstStyle/>
          <a:p>
            <a:r>
              <a:rPr lang="ru-RU" smtClean="0"/>
              <a:t>Теория сверхпроводимости теперь так и называется в их честь «</a:t>
            </a:r>
            <a:r>
              <a:rPr lang="ru-RU" b="1" smtClean="0"/>
              <a:t>теорией БКШ</a:t>
            </a:r>
            <a:r>
              <a:rPr lang="ru-RU" smtClean="0"/>
              <a:t>» — по первым буквам фамилий этих физиков.</a:t>
            </a:r>
          </a:p>
          <a:p>
            <a:endParaRPr lang="ru-RU" smtClean="0"/>
          </a:p>
          <a:p>
            <a:r>
              <a:rPr lang="ru-RU" smtClean="0"/>
              <a:t>А суть ее заключается в том, что при сверхнизких температурах тяжелые атомы металлов </a:t>
            </a:r>
            <a:r>
              <a:rPr lang="ru-RU" b="1" smtClean="0"/>
              <a:t>практически не колеблются в силу их низкого теплового движения, и их можно считать фактически стационарными</a:t>
            </a:r>
            <a:r>
              <a:rPr lang="ru-RU" smtClean="0"/>
              <a:t>. Поскольку любой металл только потому и обладает присущими металлу электропроводящими свойствами, что отпускает электроны внешнего слоя в «свободное плавание», мы имеем, что имеем: ионизированные, положительно заряженные ядра кристаллической решетки и отрицательно заряженные электроны, свободно «плавающие» между ними.</a:t>
            </a:r>
          </a:p>
          <a:p>
            <a:endParaRPr lang="ru-RU" smtClean="0"/>
          </a:p>
          <a:p>
            <a:r>
              <a:rPr lang="ru-RU" smtClean="0"/>
              <a:t>И вот проводник попадает под действие разности электрических потенциалов. Электроны — волей или неволей — движутся, будучи свободными, между положительно заряженными ядрами. Всякий раз, однако, они вяло взаимодействуют с ядрами (и между собой), но тут же «убегают». Однако, в то самое время, пока электроны «проскакивают» между двумя положительно заряженными ядрами, они как бы «отвлекают» их на себя. В результате, после того как между двумя ядрами «проскочил» электрон, они на </a:t>
            </a:r>
            <a:r>
              <a:rPr lang="ru-RU" b="1" smtClean="0"/>
              <a:t>недолгое время сближаются.</a:t>
            </a:r>
            <a:endParaRPr lang="ru-RU" b="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94692"/>
            <a:ext cx="5904656" cy="6186309"/>
          </a:xfrm>
          <a:prstGeom prst="rect">
            <a:avLst/>
          </a:prstGeom>
        </p:spPr>
        <p:txBody>
          <a:bodyPr wrap="square">
            <a:spAutoFit/>
          </a:bodyPr>
          <a:lstStyle/>
          <a:p>
            <a:r>
              <a:rPr lang="ru-RU" smtClean="0"/>
              <a:t>Затем два ядра, конечно же, плавно расходятся, но дело сделано — возник положительный потенциал, и к </a:t>
            </a:r>
            <a:r>
              <a:rPr lang="ru-RU" b="1" smtClean="0"/>
              <a:t>нему притягиваются </a:t>
            </a:r>
            <a:r>
              <a:rPr lang="ru-RU" smtClean="0"/>
              <a:t>всё новые отрицательно заряженные электроны. Тут самое важное — понять: благодаря тому, что один электрон «проскакивает» между атомами, он, тем самым, создает благоприятные энергетические условия для продвижения еще одного электрона. </a:t>
            </a:r>
          </a:p>
          <a:p>
            <a:endParaRPr lang="ru-RU" smtClean="0"/>
          </a:p>
          <a:p>
            <a:r>
              <a:rPr lang="ru-RU" smtClean="0"/>
              <a:t>В результате электроны перемещаются внутри атомно-кристаллической структуры </a:t>
            </a:r>
            <a:r>
              <a:rPr lang="ru-RU" b="1" smtClean="0"/>
              <a:t>парами</a:t>
            </a:r>
            <a:r>
              <a:rPr lang="ru-RU" smtClean="0"/>
              <a:t> — по-другому они просто не могут, поскольку это им энергетически не выгодно. Чтобы лучше понять этот эффект можно привлечь аналогию из мира спорта. Велосипедисты на треке нередко используют тактику «драфтинга» (а именно, «висят на хвосте» у соперника) и, тем самым, снижают сопротивление воздуха. То же самое делают и электроны, образуя т.н. </a:t>
            </a:r>
            <a:r>
              <a:rPr lang="ru-RU" b="1" smtClean="0"/>
              <a:t>куперовские пары.</a:t>
            </a:r>
          </a:p>
          <a:p>
            <a:endParaRPr lang="ru-RU" b="1" smtClean="0"/>
          </a:p>
          <a:p>
            <a:r>
              <a:rPr lang="ru-RU" smtClean="0"/>
              <a:t>В результате электроны начинают перемещаться между атомами металла, </a:t>
            </a:r>
            <a:r>
              <a:rPr lang="ru-RU" b="1" smtClean="0"/>
              <a:t>практически не теряя энергии </a:t>
            </a:r>
            <a:r>
              <a:rPr lang="ru-RU" smtClean="0"/>
              <a:t>в результате соударения с атомами, и электрическое сопротивление сверхпроводника устремляется к нулю.</a:t>
            </a:r>
            <a:endParaRPr lang="ru-RU"/>
          </a:p>
        </p:txBody>
      </p:sp>
      <p:pic>
        <p:nvPicPr>
          <p:cNvPr id="37892" name="Picture 4" descr="http://ftemk.mpei.ac.ru/ctl/pubs/etm_expr/10.files/image006.jpg"/>
          <p:cNvPicPr>
            <a:picLocks noChangeAspect="1" noChangeArrowheads="1"/>
          </p:cNvPicPr>
          <p:nvPr/>
        </p:nvPicPr>
        <p:blipFill>
          <a:blip r:embed="rId2" cstate="print"/>
          <a:srcRect/>
          <a:stretch>
            <a:fillRect/>
          </a:stretch>
        </p:blipFill>
        <p:spPr bwMode="auto">
          <a:xfrm>
            <a:off x="7380312" y="594606"/>
            <a:ext cx="1353691" cy="1598848"/>
          </a:xfrm>
          <a:prstGeom prst="rect">
            <a:avLst/>
          </a:prstGeom>
          <a:noFill/>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vmireinteresnogo.com/article/georg-ohms-path-in-science-draft/1.jpg"/>
          <p:cNvPicPr>
            <a:picLocks noChangeAspect="1" noChangeArrowheads="1"/>
          </p:cNvPicPr>
          <p:nvPr/>
        </p:nvPicPr>
        <p:blipFill>
          <a:blip r:embed="rId2" cstate="print"/>
          <a:srcRect/>
          <a:stretch>
            <a:fillRect/>
          </a:stretch>
        </p:blipFill>
        <p:spPr bwMode="auto">
          <a:xfrm>
            <a:off x="6084168" y="3573016"/>
            <a:ext cx="2808312" cy="3117227"/>
          </a:xfrm>
          <a:prstGeom prst="rect">
            <a:avLst/>
          </a:prstGeom>
          <a:noFill/>
        </p:spPr>
      </p:pic>
      <p:sp>
        <p:nvSpPr>
          <p:cNvPr id="2" name="Прямоугольник 1"/>
          <p:cNvSpPr/>
          <p:nvPr/>
        </p:nvSpPr>
        <p:spPr>
          <a:xfrm>
            <a:off x="1403648" y="404664"/>
            <a:ext cx="7344816" cy="3416320"/>
          </a:xfrm>
          <a:prstGeom prst="rect">
            <a:avLst/>
          </a:prstGeom>
        </p:spPr>
        <p:txBody>
          <a:bodyPr wrap="square">
            <a:spAutoFit/>
          </a:bodyPr>
          <a:lstStyle/>
          <a:p>
            <a:r>
              <a:rPr lang="ru-RU" smtClean="0"/>
              <a:t>Что такое электрическое сопротивление? Проще всего объяснить это по аналогии с водопроводной трубой. Представьте себе, что вода — некое подобие электрического тока, образуемого направленным движением электронов в проводнике, а напряжение — аналог давления (напора) воды. Сопротивление — это та сила противодействия среды их движению, которую электронам или воде приходится преодолевать, в результате чего производится работа и выделяется теплота. </a:t>
            </a:r>
            <a:endParaRPr lang="en-US" smtClean="0"/>
          </a:p>
          <a:p>
            <a:endParaRPr lang="en-US" smtClean="0"/>
          </a:p>
          <a:p>
            <a:r>
              <a:rPr lang="ru-RU" smtClean="0"/>
              <a:t>Именно такая модель представлялась в 1820-е годы Георгу Ому, когда он занялся исследованием природы происходящего в электрических цепях.</a:t>
            </a:r>
            <a:endParaRPr lang="ru-RU"/>
          </a:p>
        </p:txBody>
      </p:sp>
      <p:sp>
        <p:nvSpPr>
          <p:cNvPr id="4" name="Прямоугольник 3"/>
          <p:cNvSpPr/>
          <p:nvPr/>
        </p:nvSpPr>
        <p:spPr>
          <a:xfrm>
            <a:off x="1475656" y="3933056"/>
            <a:ext cx="5112568" cy="923330"/>
          </a:xfrm>
          <a:prstGeom prst="rect">
            <a:avLst/>
          </a:prstGeom>
        </p:spPr>
        <p:txBody>
          <a:bodyPr wrap="square">
            <a:spAutoFit/>
          </a:bodyPr>
          <a:lstStyle/>
          <a:p>
            <a:r>
              <a:rPr lang="ru-RU" b="1" smtClean="0"/>
              <a:t>Георг Ом</a:t>
            </a:r>
            <a:r>
              <a:rPr lang="ru-RU" smtClean="0"/>
              <a:t> </a:t>
            </a:r>
            <a:r>
              <a:rPr lang="en-US" smtClean="0"/>
              <a:t>(</a:t>
            </a:r>
            <a:r>
              <a:rPr lang="ru-RU" i="1" smtClean="0"/>
              <a:t>1787 — 1854</a:t>
            </a:r>
            <a:r>
              <a:rPr lang="en-US" smtClean="0"/>
              <a:t>)-</a:t>
            </a:r>
            <a:r>
              <a:rPr lang="ru-RU" smtClean="0"/>
              <a:t>немецкий физик, автор основного закона электрической цепи (закон Ома)</a:t>
            </a:r>
            <a:endParaRPr lang="ru-RU"/>
          </a:p>
        </p:txBody>
      </p:sp>
      <p:pic>
        <p:nvPicPr>
          <p:cNvPr id="2054" name="Picture 6" descr="http://electricalschool.info/uploads/posts/2009-05/1243769571_om.jpg"/>
          <p:cNvPicPr>
            <a:picLocks noChangeAspect="1" noChangeArrowheads="1"/>
          </p:cNvPicPr>
          <p:nvPr/>
        </p:nvPicPr>
        <p:blipFill>
          <a:blip r:embed="rId3" cstate="print"/>
          <a:srcRect/>
          <a:stretch>
            <a:fillRect/>
          </a:stretch>
        </p:blipFill>
        <p:spPr bwMode="auto">
          <a:xfrm>
            <a:off x="1835696" y="5085184"/>
            <a:ext cx="1104900" cy="1466851"/>
          </a:xfrm>
          <a:prstGeom prst="rect">
            <a:avLst/>
          </a:prstGeom>
          <a:ln>
            <a:noFill/>
          </a:ln>
          <a:effectLst>
            <a:outerShdw blurRad="292100" dist="139700" dir="2700000" algn="tl" rotWithShape="0">
              <a:srgbClr val="333333">
                <a:alpha val="65000"/>
              </a:srgbClr>
            </a:outerShdw>
          </a:effectLst>
        </p:spPr>
      </p:pic>
      <p:pic>
        <p:nvPicPr>
          <p:cNvPr id="2056" name="Picture 8" descr="http://ru.convdocs.org/pars_docs/refs/112/111831/111831_html_m445e107a.gif"/>
          <p:cNvPicPr>
            <a:picLocks noChangeAspect="1" noChangeArrowheads="1"/>
          </p:cNvPicPr>
          <p:nvPr/>
        </p:nvPicPr>
        <p:blipFill>
          <a:blip r:embed="rId4" cstate="print"/>
          <a:srcRect/>
          <a:stretch>
            <a:fillRect/>
          </a:stretch>
        </p:blipFill>
        <p:spPr bwMode="auto">
          <a:xfrm>
            <a:off x="3851920" y="5157192"/>
            <a:ext cx="1152128" cy="964947"/>
          </a:xfrm>
          <a:prstGeom prst="rect">
            <a:avLst/>
          </a:prstGeom>
          <a:no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7272808" cy="4801314"/>
          </a:xfrm>
          <a:prstGeom prst="rect">
            <a:avLst/>
          </a:prstGeom>
        </p:spPr>
        <p:txBody>
          <a:bodyPr wrap="square">
            <a:spAutoFit/>
          </a:bodyPr>
          <a:lstStyle/>
          <a:p>
            <a:r>
              <a:rPr lang="ru-RU" smtClean="0"/>
              <a:t>Камерлинг-Оннес владел монополией на жидкий гелий на протяжении 15 лет. К тому времени эпоха электричества уже наступила, и потенциал открытия осознавали все, кто с ним знакомился, но на пути его реализации возникало серьезное препятствие – низкая, как стали позже говорить – гелиевая – температура сверхпроводящего перехода. А гелий – газ очень дорогой, поэтому и сверхпроводящая электротехника оказывалась очень дорогой, и сверхпроводящие устройства применялись в таких уже ситуациях, когда «мы за ценой не постоим». </a:t>
            </a:r>
          </a:p>
          <a:p>
            <a:endParaRPr lang="ru-RU" smtClean="0"/>
          </a:p>
          <a:p>
            <a:r>
              <a:rPr lang="ru-RU" smtClean="0"/>
              <a:t>Потому и не прекращались поиски материалов, которые переходили бы в сверхпроводящее состояние при хотя бы азотных (водород взрывоопасен, а азот и дешев и безопасен) температурах. Переход с гелия на азот давал бы экономический эффект, выражающийся множителем 50-100 раз. Но за многие годы поисков с 1973 года звание рекордсмена очень долго держал ниобат германия с температурой перехода 23,9К. От азотной температуры (77,4К) это очень далеко.</a:t>
            </a:r>
            <a:endParaRPr lang="ru-RU"/>
          </a:p>
        </p:txBody>
      </p:sp>
      <p:pic>
        <p:nvPicPr>
          <p:cNvPr id="32774" name="Picture 6" descr="http://www.skand.ru/netcat_files/Image/l-nitro.jpg"/>
          <p:cNvPicPr>
            <a:picLocks noChangeAspect="1" noChangeArrowheads="1"/>
          </p:cNvPicPr>
          <p:nvPr/>
        </p:nvPicPr>
        <p:blipFill>
          <a:blip r:embed="rId2" cstate="print"/>
          <a:srcRect/>
          <a:stretch>
            <a:fillRect/>
          </a:stretch>
        </p:blipFill>
        <p:spPr bwMode="auto">
          <a:xfrm>
            <a:off x="1763688" y="5157192"/>
            <a:ext cx="2016224" cy="1512168"/>
          </a:xfrm>
          <a:prstGeom prst="rect">
            <a:avLst/>
          </a:prstGeom>
          <a:ln>
            <a:noFill/>
          </a:ln>
          <a:effectLst>
            <a:outerShdw blurRad="292100" dist="139700" dir="2700000" algn="tl" rotWithShape="0">
              <a:srgbClr val="333333">
                <a:alpha val="65000"/>
              </a:srgbClr>
            </a:outerShdw>
          </a:effectLst>
        </p:spPr>
      </p:pic>
      <p:pic>
        <p:nvPicPr>
          <p:cNvPr id="32776" name="Picture 8" descr="http://images.satu.kz/570922_w640_h640_dyuar.jpg"/>
          <p:cNvPicPr>
            <a:picLocks noChangeAspect="1" noChangeArrowheads="1"/>
          </p:cNvPicPr>
          <p:nvPr/>
        </p:nvPicPr>
        <p:blipFill>
          <a:blip r:embed="rId3" cstate="print"/>
          <a:srcRect/>
          <a:stretch>
            <a:fillRect/>
          </a:stretch>
        </p:blipFill>
        <p:spPr bwMode="auto">
          <a:xfrm>
            <a:off x="4211960" y="5085184"/>
            <a:ext cx="2376264" cy="1633681"/>
          </a:xfrm>
          <a:prstGeom prst="rect">
            <a:avLst/>
          </a:prstGeom>
          <a:noFill/>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6"/>
            <a:ext cx="7416824" cy="5078313"/>
          </a:xfrm>
          <a:prstGeom prst="rect">
            <a:avLst/>
          </a:prstGeom>
        </p:spPr>
        <p:txBody>
          <a:bodyPr wrap="square">
            <a:spAutoFit/>
          </a:bodyPr>
          <a:lstStyle/>
          <a:p>
            <a:r>
              <a:rPr lang="ru-RU" smtClean="0"/>
              <a:t>В 1986г. </a:t>
            </a:r>
            <a:r>
              <a:rPr lang="ru-RU" b="1" smtClean="0"/>
              <a:t>Беднорц и Мюллер </a:t>
            </a:r>
            <a:r>
              <a:rPr lang="ru-RU" smtClean="0"/>
              <a:t>сообщили об открытии сверхпроводимости у керамики на основе оксидов меди, лантана и бария с температурой перехода 30К. Интересно, что сложные </a:t>
            </a:r>
            <a:r>
              <a:rPr lang="ru-RU" b="1" smtClean="0"/>
              <a:t>купраты</a:t>
            </a:r>
            <a:r>
              <a:rPr lang="ru-RU" smtClean="0"/>
              <a:t> аналогичного состава были синтезированы в 1978г. Лазаревым, Кахан и Шаплыгиным (СССР), а также французскими исследователями двумя годами позже. </a:t>
            </a:r>
          </a:p>
          <a:p>
            <a:r>
              <a:rPr lang="ru-RU" smtClean="0"/>
              <a:t>К сожалению, электропроводность этих образцов была тогда измерена лишь до температуры кипения жидкого азота (77К), что не позволило обнаружить эффект сверхпроводимости.</a:t>
            </a:r>
          </a:p>
          <a:p>
            <a:endParaRPr lang="ru-RU" smtClean="0"/>
          </a:p>
          <a:p>
            <a:r>
              <a:rPr lang="ru-RU" smtClean="0"/>
              <a:t>Конечно, 30К – это все еще далеко не 77К, но крайне важным было то, что  сверхпроводимость была обнаружена не у традиционных интерметаллидов, органических или полимерных структур, а у совершенно иного класса веществ – у оксидной керамики, обычно </a:t>
            </a:r>
            <a:br>
              <a:rPr lang="ru-RU" smtClean="0"/>
            </a:br>
            <a:r>
              <a:rPr lang="ru-RU" smtClean="0"/>
              <a:t>проявляющей диэлектрические или полупроводниковые свойства. Это разрушило психологические барьеры и позволило в </a:t>
            </a:r>
            <a:br>
              <a:rPr lang="ru-RU" smtClean="0"/>
            </a:br>
            <a:r>
              <a:rPr lang="ru-RU" smtClean="0"/>
              <a:t>течении короткого времени создать новые, более совершенные поколения металлоксидных СП почти одновременно в США, Японии, Китае и России.</a:t>
            </a:r>
            <a:endParaRPr lang="ru-RU"/>
          </a:p>
        </p:txBody>
      </p:sp>
      <p:pic>
        <p:nvPicPr>
          <p:cNvPr id="35842" name="Picture 2" descr="http://www.nanometer.ru/2011/07/21/sverhprovodimost_260401/PROP_IMG_images_3/3.JPG"/>
          <p:cNvPicPr>
            <a:picLocks noChangeAspect="1" noChangeArrowheads="1"/>
          </p:cNvPicPr>
          <p:nvPr/>
        </p:nvPicPr>
        <p:blipFill>
          <a:blip r:embed="rId2" cstate="print"/>
          <a:srcRect/>
          <a:stretch>
            <a:fillRect/>
          </a:stretch>
        </p:blipFill>
        <p:spPr bwMode="auto">
          <a:xfrm>
            <a:off x="6732240" y="5301208"/>
            <a:ext cx="1665435" cy="1296144"/>
          </a:xfrm>
          <a:prstGeom prst="rect">
            <a:avLst/>
          </a:prstGeom>
          <a:ln>
            <a:noFill/>
          </a:ln>
          <a:effectLst>
            <a:outerShdw blurRad="292100" dist="139700" dir="2700000" algn="tl" rotWithShape="0">
              <a:srgbClr val="333333">
                <a:alpha val="65000"/>
              </a:srgbClr>
            </a:outerShdw>
          </a:effectLst>
        </p:spPr>
      </p:pic>
      <p:pic>
        <p:nvPicPr>
          <p:cNvPr id="35844" name="Picture 4" descr="http://biosurplus.com/wp/wp-content/uploads/2012/03/bednorz.jpg"/>
          <p:cNvPicPr>
            <a:picLocks noChangeAspect="1" noChangeArrowheads="1"/>
          </p:cNvPicPr>
          <p:nvPr/>
        </p:nvPicPr>
        <p:blipFill>
          <a:blip r:embed="rId3" cstate="print"/>
          <a:srcRect/>
          <a:stretch>
            <a:fillRect/>
          </a:stretch>
        </p:blipFill>
        <p:spPr bwMode="auto">
          <a:xfrm>
            <a:off x="4716016" y="5301208"/>
            <a:ext cx="1806746" cy="12961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3.bp.blogspot.com/_rBGv1cIC3Qo/S_l1QKLTbLI/AAAAAAAAAE0/gc6EPJeKY8w/s1600/%D0%A4%D0%BE%D1%82%D0%BE+6.+%D0%93%D0%B5%D0%BE%D1%80%D0%B3+%D0%91%D0%B5%D0%B4%D0%BD%D0%BE%D1%80%D1%86.jpg"/>
          <p:cNvPicPr>
            <a:picLocks noChangeAspect="1" noChangeArrowheads="1"/>
          </p:cNvPicPr>
          <p:nvPr/>
        </p:nvPicPr>
        <p:blipFill>
          <a:blip r:embed="rId2" cstate="print"/>
          <a:srcRect/>
          <a:stretch>
            <a:fillRect/>
          </a:stretch>
        </p:blipFill>
        <p:spPr bwMode="auto">
          <a:xfrm>
            <a:off x="6228184" y="476672"/>
            <a:ext cx="1877906" cy="208823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403648" y="404664"/>
            <a:ext cx="4572000" cy="5355312"/>
          </a:xfrm>
          <a:prstGeom prst="rect">
            <a:avLst/>
          </a:prstGeom>
        </p:spPr>
        <p:txBody>
          <a:bodyPr>
            <a:spAutoFit/>
          </a:bodyPr>
          <a:lstStyle/>
          <a:p>
            <a:r>
              <a:rPr lang="ru-RU" b="1" smtClean="0"/>
              <a:t>Йоханнес Георг Беднорц </a:t>
            </a:r>
            <a:r>
              <a:rPr lang="ru-RU" smtClean="0"/>
              <a:t>(род.1950) — немецкий физик. Лауреат Нобелевской премии по физике (совместно с Александром Мюллером) в 1987 году за открытие высокотемпературной сверхпроводимости. В 1986 г. им удалось обнаружить сверхпроводимость в барий-лантан-медном оксиде при температуре 35 К (−238 °C) — на 12 К больше, чем температура сверхпроводимости, достигнутая когда-либо ранее.</a:t>
            </a:r>
          </a:p>
          <a:p>
            <a:endParaRPr lang="ru-RU" smtClean="0"/>
          </a:p>
          <a:p>
            <a:r>
              <a:rPr lang="ru-RU" b="1" smtClean="0"/>
              <a:t>Карл Алекса́ндр Мю́ллер </a:t>
            </a:r>
            <a:r>
              <a:rPr lang="ru-RU" smtClean="0"/>
              <a:t>(род. 1927) — швейцарский физик, лауреат Нобелевской премии по физике в 1987 г., совместно с Георгом Беднорцем, «за важный прорыв в физике, выразившийся в открытии сверхпроводимости в керамических материалах».</a:t>
            </a:r>
            <a:endParaRPr lang="ru-RU"/>
          </a:p>
        </p:txBody>
      </p:sp>
      <p:pic>
        <p:nvPicPr>
          <p:cNvPr id="33796" name="Picture 4" descr="http://1.bp.blogspot.com/_rBGv1cIC3Qo/S_l1sKG9puI/AAAAAAAAAE8/wzU0evlWHV8/s1600/%D0%A4%D0%BE%D1%82%D0%BE+7.+%D0%90%D0%BB%D0%B5%D0%BA%D1%81%D0%B0%D0%BD%D0%B4%D1%80+%D0%9C%D1%8E%D0%BB%D0%BB%D0%B5%D1%80.jpg"/>
          <p:cNvPicPr>
            <a:picLocks noChangeAspect="1" noChangeArrowheads="1"/>
          </p:cNvPicPr>
          <p:nvPr/>
        </p:nvPicPr>
        <p:blipFill>
          <a:blip r:embed="rId3" cstate="print"/>
          <a:srcRect/>
          <a:stretch>
            <a:fillRect/>
          </a:stretch>
        </p:blipFill>
        <p:spPr bwMode="auto">
          <a:xfrm>
            <a:off x="6228184" y="3140968"/>
            <a:ext cx="2016224" cy="20726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04664"/>
            <a:ext cx="7272808" cy="4801314"/>
          </a:xfrm>
          <a:prstGeom prst="rect">
            <a:avLst/>
          </a:prstGeom>
        </p:spPr>
        <p:txBody>
          <a:bodyPr wrap="square">
            <a:spAutoFit/>
          </a:bodyPr>
          <a:lstStyle/>
          <a:p>
            <a:r>
              <a:rPr lang="ru-RU" b="1" smtClean="0"/>
              <a:t>Дальнейшая хронология событий выглядит так: </a:t>
            </a:r>
          </a:p>
          <a:p>
            <a:endParaRPr lang="ru-RU" b="1" smtClean="0"/>
          </a:p>
          <a:p>
            <a:r>
              <a:rPr lang="ru-RU" b="1" smtClean="0"/>
              <a:t>в феврале 1987 г.</a:t>
            </a:r>
            <a:r>
              <a:rPr lang="ru-RU" smtClean="0"/>
              <a:t> – Чу и др. синтезируют, СП керамику из оксидов бария, иттрия и меди с критической температурой 93 К, то есть выше точки кипения жидкого азота;</a:t>
            </a:r>
          </a:p>
          <a:p>
            <a:r>
              <a:rPr lang="ru-RU" smtClean="0"/>
              <a:t> </a:t>
            </a:r>
            <a:r>
              <a:rPr lang="ru-RU" b="1" smtClean="0"/>
              <a:t>в январе 1988г</a:t>
            </a:r>
            <a:r>
              <a:rPr lang="ru-RU" smtClean="0"/>
              <a:t>. Маеда и др. синтезируют серию соединений состава Bi</a:t>
            </a:r>
            <a:r>
              <a:rPr lang="ru-RU" baseline="-25000" smtClean="0"/>
              <a:t>2</a:t>
            </a:r>
            <a:r>
              <a:rPr lang="ru-RU" smtClean="0"/>
              <a:t>Sr</a:t>
            </a:r>
            <a:r>
              <a:rPr lang="ru-RU" baseline="-25000" smtClean="0"/>
              <a:t>2</a:t>
            </a:r>
            <a:r>
              <a:rPr lang="ru-RU" smtClean="0"/>
              <a:t>Ca</a:t>
            </a:r>
            <a:r>
              <a:rPr lang="ru-RU" baseline="-25000" smtClean="0"/>
              <a:t>n-1</a:t>
            </a:r>
            <a:r>
              <a:rPr lang="ru-RU" smtClean="0"/>
              <a:t>Cu</a:t>
            </a:r>
            <a:r>
              <a:rPr lang="ru-RU" baseline="-25000" smtClean="0"/>
              <a:t>n</a:t>
            </a:r>
            <a:r>
              <a:rPr lang="ru-RU" smtClean="0"/>
              <a:t>O</a:t>
            </a:r>
            <a:r>
              <a:rPr lang="ru-RU" baseline="-25000" smtClean="0"/>
              <a:t>2n+4</a:t>
            </a:r>
            <a:r>
              <a:rPr lang="ru-RU" smtClean="0"/>
              <a:t>, среди которых фаза с n=3 имела Тс=108К; </a:t>
            </a:r>
          </a:p>
          <a:p>
            <a:r>
              <a:rPr lang="ru-RU" b="1" smtClean="0"/>
              <a:t>месяц спустя </a:t>
            </a:r>
            <a:r>
              <a:rPr lang="ru-RU" smtClean="0"/>
              <a:t>Шенг и Херман получили сверхпроводник Tl</a:t>
            </a:r>
            <a:r>
              <a:rPr lang="ru-RU" baseline="-25000" smtClean="0"/>
              <a:t>2</a:t>
            </a:r>
            <a:r>
              <a:rPr lang="ru-RU" smtClean="0"/>
              <a:t>Ba</a:t>
            </a:r>
            <a:r>
              <a:rPr lang="ru-RU" baseline="-25000" smtClean="0"/>
              <a:t>2</a:t>
            </a:r>
            <a:r>
              <a:rPr lang="ru-RU" smtClean="0"/>
              <a:t>Ca</a:t>
            </a:r>
            <a:r>
              <a:rPr lang="ru-RU" baseline="-25000" smtClean="0"/>
              <a:t>2</a:t>
            </a:r>
            <a:r>
              <a:rPr lang="ru-RU" smtClean="0"/>
              <a:t>Cu</a:t>
            </a:r>
            <a:r>
              <a:rPr lang="ru-RU" baseline="-25000" smtClean="0"/>
              <a:t>3</a:t>
            </a:r>
            <a:r>
              <a:rPr lang="ru-RU" smtClean="0"/>
              <a:t>O</a:t>
            </a:r>
            <a:r>
              <a:rPr lang="ru-RU" baseline="-25000" smtClean="0"/>
              <a:t>10</a:t>
            </a:r>
            <a:r>
              <a:rPr lang="ru-RU" smtClean="0"/>
              <a:t> c T</a:t>
            </a:r>
            <a:r>
              <a:rPr lang="ru-RU" baseline="-25000" smtClean="0"/>
              <a:t> с </a:t>
            </a:r>
            <a:r>
              <a:rPr lang="ru-RU" smtClean="0"/>
              <a:t>= 125K; </a:t>
            </a:r>
          </a:p>
          <a:p>
            <a:r>
              <a:rPr lang="ru-RU" b="1" smtClean="0"/>
              <a:t>В 1993г</a:t>
            </a:r>
            <a:r>
              <a:rPr lang="ru-RU" smtClean="0"/>
              <a:t>. Антипов, Путилин и др. открыли ряд ртутьсодержащих сверхпроводников, среди которых и рекордсмен, имеющий наибольшее известное значение критической температуры – 135К. </a:t>
            </a:r>
          </a:p>
          <a:p>
            <a:r>
              <a:rPr lang="ru-RU" smtClean="0"/>
              <a:t>Всего к настоящему времени </a:t>
            </a:r>
            <a:r>
              <a:rPr lang="ru-RU" b="1" smtClean="0"/>
              <a:t>известно около 50 оригинальных сверхпроводящтх купратов</a:t>
            </a:r>
            <a:r>
              <a:rPr lang="ru-RU" smtClean="0"/>
              <a:t>, а время от времени в печати появляются и сенсационные сообщения о создании новых СП с Тс выше комнатной температуры. Но их от реальной СП при комнатной температуре отделяет еще приличная дистанция.</a:t>
            </a:r>
            <a:endParaRPr lang="ru-RU"/>
          </a:p>
        </p:txBody>
      </p:sp>
      <p:pic>
        <p:nvPicPr>
          <p:cNvPr id="34818" name="Picture 2" descr="http://science.compulenta.ru/upload/iblock/8ca/superconductivity_ja3078889_300.jpg"/>
          <p:cNvPicPr>
            <a:picLocks noChangeAspect="1" noChangeArrowheads="1"/>
          </p:cNvPicPr>
          <p:nvPr/>
        </p:nvPicPr>
        <p:blipFill>
          <a:blip r:embed="rId2" cstate="print"/>
          <a:srcRect/>
          <a:stretch>
            <a:fillRect/>
          </a:stretch>
        </p:blipFill>
        <p:spPr bwMode="auto">
          <a:xfrm>
            <a:off x="5868144" y="5085184"/>
            <a:ext cx="2664296" cy="1607459"/>
          </a:xfrm>
          <a:prstGeom prst="rect">
            <a:avLst/>
          </a:prstGeom>
          <a:ln>
            <a:noFill/>
          </a:ln>
          <a:effectLst>
            <a:softEdge rad="112500"/>
          </a:effectLst>
        </p:spPr>
      </p:pic>
      <p:pic>
        <p:nvPicPr>
          <p:cNvPr id="34820" name="Picture 4" descr="http://www.energoportal.ru/uploaded/images/21791-95552.jpg"/>
          <p:cNvPicPr>
            <a:picLocks noChangeAspect="1" noChangeArrowheads="1"/>
          </p:cNvPicPr>
          <p:nvPr/>
        </p:nvPicPr>
        <p:blipFill>
          <a:blip r:embed="rId3" cstate="print"/>
          <a:srcRect/>
          <a:stretch>
            <a:fillRect/>
          </a:stretch>
        </p:blipFill>
        <p:spPr bwMode="auto">
          <a:xfrm>
            <a:off x="1475656" y="5229200"/>
            <a:ext cx="1920213" cy="1440160"/>
          </a:xfrm>
          <a:prstGeom prst="rect">
            <a:avLst/>
          </a:prstGeom>
          <a:ln>
            <a:noFill/>
          </a:ln>
          <a:effectLst>
            <a:outerShdw blurRad="292100" dist="139700" dir="2700000" algn="tl" rotWithShape="0">
              <a:srgbClr val="333333">
                <a:alpha val="65000"/>
              </a:srgbClr>
            </a:outerShdw>
          </a:effectLst>
        </p:spPr>
      </p:pic>
      <p:pic>
        <p:nvPicPr>
          <p:cNvPr id="34822" name="Picture 6" descr="http://www.elec.ru/_thumb/800x600/files/2013/01/20/offer/Risunok2.jpg"/>
          <p:cNvPicPr>
            <a:picLocks noChangeAspect="1" noChangeArrowheads="1"/>
          </p:cNvPicPr>
          <p:nvPr/>
        </p:nvPicPr>
        <p:blipFill>
          <a:blip r:embed="rId4" cstate="print"/>
          <a:srcRect/>
          <a:stretch>
            <a:fillRect/>
          </a:stretch>
        </p:blipFill>
        <p:spPr bwMode="auto">
          <a:xfrm>
            <a:off x="3707904" y="5157192"/>
            <a:ext cx="2088232" cy="1520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835696" y="441013"/>
            <a:ext cx="2880320" cy="923330"/>
          </a:xfrm>
          <a:prstGeom prst="rect">
            <a:avLst/>
          </a:prstGeom>
        </p:spPr>
        <p:txBody>
          <a:bodyPr wrap="square">
            <a:spAutoFit/>
          </a:bodyPr>
          <a:lstStyle/>
          <a:p>
            <a:r>
              <a:rPr lang="ru-RU" sz="5400" dirty="0" smtClean="0">
                <a:solidFill>
                  <a:srgbClr val="C00000"/>
                </a:solidFill>
                <a:effectLst>
                  <a:outerShdw blurRad="38100" dist="38100" dir="2700000" algn="tl">
                    <a:srgbClr val="000000">
                      <a:alpha val="43137"/>
                    </a:srgbClr>
                  </a:outerShdw>
                </a:effectLst>
              </a:rPr>
              <a:t>Спасибо</a:t>
            </a:r>
            <a:endParaRPr lang="ru-RU" sz="5400" dirty="0">
              <a:solidFill>
                <a:srgbClr val="C00000"/>
              </a:solidFill>
              <a:effectLst>
                <a:outerShdw blurRad="38100" dist="38100" dir="2700000" algn="tl">
                  <a:srgbClr val="000000">
                    <a:alpha val="43137"/>
                  </a:srgbClr>
                </a:outerShdw>
              </a:effectLst>
            </a:endParaRPr>
          </a:p>
        </p:txBody>
      </p:sp>
      <p:sp>
        <p:nvSpPr>
          <p:cNvPr id="10" name="Прямоугольник 9"/>
          <p:cNvSpPr/>
          <p:nvPr/>
        </p:nvSpPr>
        <p:spPr>
          <a:xfrm>
            <a:off x="4504184" y="450538"/>
            <a:ext cx="3324949" cy="1754326"/>
          </a:xfrm>
          <a:prstGeom prst="rect">
            <a:avLst/>
          </a:prstGeom>
        </p:spPr>
        <p:txBody>
          <a:bodyPr wrap="none">
            <a:spAutoFit/>
          </a:bodyPr>
          <a:lstStyle/>
          <a:p>
            <a:r>
              <a:rPr lang="ru-RU" sz="5400" dirty="0" smtClean="0">
                <a:solidFill>
                  <a:srgbClr val="C00000"/>
                </a:solidFill>
                <a:effectLst>
                  <a:outerShdw blurRad="38100" dist="38100" dir="2700000" algn="tl">
                    <a:srgbClr val="000000">
                      <a:alpha val="43137"/>
                    </a:srgbClr>
                  </a:outerShdw>
                </a:effectLst>
              </a:rPr>
              <a:t>за </a:t>
            </a:r>
          </a:p>
          <a:p>
            <a:r>
              <a:rPr lang="ru-RU" sz="5400" dirty="0" smtClean="0">
                <a:solidFill>
                  <a:srgbClr val="C00000"/>
                </a:solidFill>
                <a:effectLst>
                  <a:outerShdw blurRad="38100" dist="38100" dir="2700000" algn="tl">
                    <a:srgbClr val="000000">
                      <a:alpha val="43137"/>
                    </a:srgbClr>
                  </a:outerShdw>
                </a:effectLst>
              </a:rPr>
              <a:t>внимание!</a:t>
            </a:r>
            <a:endParaRPr lang="ru-RU" sz="5400" dirty="0">
              <a:solidFill>
                <a:srgbClr val="C00000"/>
              </a:solidFill>
              <a:effectLst>
                <a:outerShdw blurRad="38100" dist="38100" dir="2700000" algn="tl">
                  <a:srgbClr val="000000">
                    <a:alpha val="43137"/>
                  </a:srgbClr>
                </a:outerShdw>
              </a:effectLst>
            </a:endParaRPr>
          </a:p>
        </p:txBody>
      </p:sp>
      <p:pic>
        <p:nvPicPr>
          <p:cNvPr id="2052" name="Picture 4" descr="http://youphrase.ru/i/c/lhand.png"/>
          <p:cNvPicPr>
            <a:picLocks noChangeAspect="1" noChangeArrowheads="1"/>
          </p:cNvPicPr>
          <p:nvPr/>
        </p:nvPicPr>
        <p:blipFill>
          <a:blip r:embed="rId2" cstate="print"/>
          <a:srcRect/>
          <a:stretch>
            <a:fillRect/>
          </a:stretch>
        </p:blipFill>
        <p:spPr bwMode="auto">
          <a:xfrm>
            <a:off x="539552" y="5589240"/>
            <a:ext cx="800100" cy="1143001"/>
          </a:xfrm>
          <a:prstGeom prst="rect">
            <a:avLst/>
          </a:prstGeom>
          <a:noFill/>
        </p:spPr>
      </p:pic>
      <p:pic>
        <p:nvPicPr>
          <p:cNvPr id="7" name="Picture 2" descr="http://900igr.net/datai/fizika/Urok-Elektricheskij-tok/0015-041-Zakon-Oma.png"/>
          <p:cNvPicPr>
            <a:picLocks noChangeAspect="1" noChangeArrowheads="1"/>
          </p:cNvPicPr>
          <p:nvPr/>
        </p:nvPicPr>
        <p:blipFill>
          <a:blip r:embed="rId3" cstate="print"/>
          <a:srcRect/>
          <a:stretch>
            <a:fillRect/>
          </a:stretch>
        </p:blipFill>
        <p:spPr bwMode="auto">
          <a:xfrm>
            <a:off x="2123728" y="2276872"/>
            <a:ext cx="3321060" cy="410445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risovach.ru/upload/2012/11/mem/yao-ming_4079460_orig_.jpg"/>
          <p:cNvPicPr>
            <a:picLocks noChangeAspect="1" noChangeArrowheads="1"/>
          </p:cNvPicPr>
          <p:nvPr/>
        </p:nvPicPr>
        <p:blipFill>
          <a:blip r:embed="rId2" cstate="print"/>
          <a:srcRect/>
          <a:stretch>
            <a:fillRect/>
          </a:stretch>
        </p:blipFill>
        <p:spPr bwMode="auto">
          <a:xfrm>
            <a:off x="5220072" y="476672"/>
            <a:ext cx="2178677" cy="1944216"/>
          </a:xfrm>
          <a:prstGeom prst="rect">
            <a:avLst/>
          </a:prstGeom>
          <a:ln>
            <a:noFill/>
          </a:ln>
          <a:effectLst>
            <a:softEdge rad="112500"/>
          </a:effectLst>
        </p:spPr>
      </p:pic>
      <p:pic>
        <p:nvPicPr>
          <p:cNvPr id="23554" name="Picture 2" descr="﻿&amp;tcy;&amp;ncy;&amp;shcy;&amp;ncy;&amp;scy;&amp;shcy;&amp;ucy;&amp;ncy; \v - .*v - — JL-. &amp;Icy;01 ■&lt;&amp;Rcy;&quot;^,&amp;zcy;&amp;acy;&amp;kcy;&amp;ocy;&amp;ncy; &amp;ocy;&amp;mcy;&amp;acy;,&amp;icy;&amp;ncy;&amp;zhcy;&amp;iecy;&amp;ncy;&amp;iecy;&amp;rcy;&amp;iecy;&amp;vcy;&amp;ocy;,&amp;acy;&amp;rcy;&amp;tcy;,&amp;pcy;&amp;iecy;&amp;scy;&amp;ocy;&amp;chcy;&amp;ncy;&amp;icy;&amp;tscy;&amp;acy;"/>
          <p:cNvPicPr>
            <a:picLocks noChangeAspect="1" noChangeArrowheads="1"/>
          </p:cNvPicPr>
          <p:nvPr/>
        </p:nvPicPr>
        <p:blipFill>
          <a:blip r:embed="rId3" cstate="print"/>
          <a:srcRect/>
          <a:stretch>
            <a:fillRect/>
          </a:stretch>
        </p:blipFill>
        <p:spPr bwMode="auto">
          <a:xfrm>
            <a:off x="1763688" y="548680"/>
            <a:ext cx="3096344" cy="19685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556" name="Picture 4" descr="http://sixpacktech.com/wp-content/uploads/2010/12/comic-15.jpeg"/>
          <p:cNvPicPr>
            <a:picLocks noChangeAspect="1" noChangeArrowheads="1"/>
          </p:cNvPicPr>
          <p:nvPr/>
        </p:nvPicPr>
        <p:blipFill>
          <a:blip r:embed="rId4" cstate="print"/>
          <a:srcRect/>
          <a:stretch>
            <a:fillRect/>
          </a:stretch>
        </p:blipFill>
        <p:spPr bwMode="auto">
          <a:xfrm rot="360000">
            <a:off x="4527053" y="2879997"/>
            <a:ext cx="3454339" cy="3454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8" name="Picture 6" descr="http://b.a.d-cd.net/7e85f7u-480.gif"/>
          <p:cNvPicPr>
            <a:picLocks noChangeAspect="1" noChangeArrowheads="1"/>
          </p:cNvPicPr>
          <p:nvPr/>
        </p:nvPicPr>
        <p:blipFill>
          <a:blip r:embed="rId5" cstate="print"/>
          <a:srcRect/>
          <a:stretch>
            <a:fillRect/>
          </a:stretch>
        </p:blipFill>
        <p:spPr bwMode="auto">
          <a:xfrm>
            <a:off x="1403648" y="3068960"/>
            <a:ext cx="2438400" cy="2438400"/>
          </a:xfrm>
          <a:prstGeom prst="rect">
            <a:avLst/>
          </a:prstGeom>
          <a:noFill/>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85728"/>
            <a:ext cx="7358114" cy="3416320"/>
          </a:xfrm>
          <a:prstGeom prst="rect">
            <a:avLst/>
          </a:prstGeom>
        </p:spPr>
        <p:txBody>
          <a:bodyPr wrap="square">
            <a:spAutoFit/>
          </a:bodyPr>
          <a:lstStyle/>
          <a:p>
            <a:r>
              <a:rPr lang="ru-RU" dirty="0" smtClean="0">
                <a:solidFill>
                  <a:srgbClr val="C00000"/>
                </a:solidFill>
                <a:effectLst>
                  <a:outerShdw blurRad="38100" dist="38100" dir="2700000" algn="tl">
                    <a:srgbClr val="000000">
                      <a:alpha val="43137"/>
                    </a:srgbClr>
                  </a:outerShdw>
                </a:effectLst>
              </a:rPr>
              <a:t>Электронная проводимость металлов</a:t>
            </a:r>
          </a:p>
          <a:p>
            <a:r>
              <a:rPr lang="ru-RU" dirty="0" smtClean="0"/>
              <a:t>В начале XX века была создана классическая электронная теория проводимости металлов (П. Друде, 1900 г., Х.Лоренц, 1904 г.), которая дала простое и наглядное объяснение большинства электрических и тепловых свойств металлов. </a:t>
            </a:r>
          </a:p>
          <a:p>
            <a:endParaRPr lang="ru-RU" dirty="0" smtClean="0"/>
          </a:p>
          <a:p>
            <a:r>
              <a:rPr lang="ru-RU" dirty="0" smtClean="0"/>
              <a:t>Рассмотрим некоторые положения этой теории. </a:t>
            </a:r>
          </a:p>
          <a:p>
            <a:r>
              <a:rPr lang="ru-RU" dirty="0" smtClean="0"/>
              <a:t>Металлический проводник состоит из: </a:t>
            </a:r>
          </a:p>
          <a:p>
            <a:r>
              <a:rPr lang="ru-RU" dirty="0" smtClean="0"/>
              <a:t>1) положительно заряженных ионов, колеблющихся около положения равновесия, и </a:t>
            </a:r>
          </a:p>
          <a:p>
            <a:r>
              <a:rPr lang="ru-RU" dirty="0" smtClean="0"/>
              <a:t>2) свободных электронов, способных перемещаться по всему объему проводника. </a:t>
            </a:r>
            <a:endParaRPr lang="ru-RU" dirty="0"/>
          </a:p>
        </p:txBody>
      </p:sp>
      <p:pic>
        <p:nvPicPr>
          <p:cNvPr id="1026" name="Picture 2" descr="http://multiring.ru/course/physicspart2/content/scientist/images/drude.jpg"/>
          <p:cNvPicPr>
            <a:picLocks noChangeAspect="1" noChangeArrowheads="1"/>
          </p:cNvPicPr>
          <p:nvPr/>
        </p:nvPicPr>
        <p:blipFill>
          <a:blip r:embed="rId2" cstate="print"/>
          <a:srcRect/>
          <a:stretch>
            <a:fillRect/>
          </a:stretch>
        </p:blipFill>
        <p:spPr bwMode="auto">
          <a:xfrm>
            <a:off x="1142976" y="3643314"/>
            <a:ext cx="1209836" cy="150019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786050" y="3643314"/>
            <a:ext cx="6000792" cy="3139321"/>
          </a:xfrm>
          <a:prstGeom prst="rect">
            <a:avLst/>
          </a:prstGeom>
          <a:noFill/>
        </p:spPr>
        <p:txBody>
          <a:bodyPr wrap="square" rtlCol="0">
            <a:spAutoFit/>
          </a:bodyPr>
          <a:lstStyle/>
          <a:p>
            <a:r>
              <a:rPr lang="ru-RU" b="1" dirty="0" err="1" smtClean="0"/>
              <a:t>Пауль</a:t>
            </a:r>
            <a:r>
              <a:rPr lang="ru-RU" b="1" dirty="0" smtClean="0"/>
              <a:t> Друде</a:t>
            </a:r>
            <a:r>
              <a:rPr lang="ru-RU" dirty="0" smtClean="0"/>
              <a:t>(1863–1906).Немецкий физик. Основные труды по приложениям классической электронной теории: дал теорию электронной проводимости металлов.</a:t>
            </a:r>
          </a:p>
          <a:p>
            <a:r>
              <a:rPr lang="vi-VN" b="1" dirty="0" smtClean="0">
                <a:latin typeface="Calibri" pitchFamily="34" charset="0"/>
                <a:cs typeface="Calibri" pitchFamily="34" charset="0"/>
              </a:rPr>
              <a:t>Хе́ндрик Анто́н Ло́ренц </a:t>
            </a:r>
            <a:r>
              <a:rPr lang="ru-RU" b="1" dirty="0" smtClean="0">
                <a:latin typeface="Calibri" pitchFamily="34" charset="0"/>
                <a:cs typeface="Calibri" pitchFamily="34" charset="0"/>
              </a:rPr>
              <a:t>(</a:t>
            </a:r>
            <a:r>
              <a:rPr lang="vi-VN" dirty="0" smtClean="0">
                <a:latin typeface="Calibri" pitchFamily="34" charset="0"/>
                <a:cs typeface="Calibri" pitchFamily="34" charset="0"/>
              </a:rPr>
              <a:t>1853 — 1928) — голландский физик-теоретик. Лауреат Нобелевской премии по физике (1902)</a:t>
            </a:r>
            <a:r>
              <a:rPr lang="ru-RU" dirty="0" smtClean="0">
                <a:latin typeface="Calibri" pitchFamily="34" charset="0"/>
                <a:cs typeface="Calibri" pitchFamily="34" charset="0"/>
              </a:rPr>
              <a:t>.  Развил электромагнитную теорию света и электронную теорию материи. С именем этого учёного связана известная из школьного курса физики </a:t>
            </a:r>
            <a:r>
              <a:rPr lang="ru-RU" i="1" dirty="0" smtClean="0">
                <a:latin typeface="Calibri" pitchFamily="34" charset="0"/>
                <a:cs typeface="Calibri" pitchFamily="34" charset="0"/>
              </a:rPr>
              <a:t>сила Лоренца</a:t>
            </a:r>
            <a:r>
              <a:rPr lang="ru-RU" dirty="0" smtClean="0">
                <a:latin typeface="Calibri" pitchFamily="34" charset="0"/>
                <a:cs typeface="Calibri" pitchFamily="34" charset="0"/>
              </a:rPr>
              <a:t>. </a:t>
            </a:r>
            <a:r>
              <a:rPr lang="ru-RU" i="1" dirty="0" smtClean="0">
                <a:latin typeface="Calibri" pitchFamily="34" charset="0"/>
                <a:cs typeface="Calibri" pitchFamily="34" charset="0"/>
              </a:rPr>
              <a:t>Преобразования Лоренца</a:t>
            </a:r>
            <a:r>
              <a:rPr lang="ru-RU" dirty="0" smtClean="0">
                <a:latin typeface="Calibri" pitchFamily="34" charset="0"/>
                <a:cs typeface="Calibri" pitchFamily="34" charset="0"/>
              </a:rPr>
              <a:t> являются важнейшим вкладом в развитие теории относительности. </a:t>
            </a:r>
            <a:endParaRPr lang="ru-RU" dirty="0">
              <a:latin typeface="Calibri" pitchFamily="34" charset="0"/>
              <a:cs typeface="Calibri" pitchFamily="34" charset="0"/>
            </a:endParaRPr>
          </a:p>
        </p:txBody>
      </p:sp>
      <p:pic>
        <p:nvPicPr>
          <p:cNvPr id="1036" name="Picture 12" descr="http://upload.wikimedia.org/wikipedia/commons/5/56/Hendrik_lorentz.jpg"/>
          <p:cNvPicPr>
            <a:picLocks noChangeAspect="1" noChangeArrowheads="1"/>
          </p:cNvPicPr>
          <p:nvPr/>
        </p:nvPicPr>
        <p:blipFill>
          <a:blip r:embed="rId3" cstate="print"/>
          <a:srcRect/>
          <a:stretch>
            <a:fillRect/>
          </a:stretch>
        </p:blipFill>
        <p:spPr bwMode="auto">
          <a:xfrm>
            <a:off x="1428728" y="5072074"/>
            <a:ext cx="1214446" cy="16192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357166"/>
            <a:ext cx="7215238" cy="3693319"/>
          </a:xfrm>
          <a:prstGeom prst="rect">
            <a:avLst/>
          </a:prstGeom>
        </p:spPr>
        <p:txBody>
          <a:bodyPr wrap="square">
            <a:spAutoFit/>
          </a:bodyPr>
          <a:lstStyle/>
          <a:p>
            <a:r>
              <a:rPr lang="ru-RU" dirty="0" smtClean="0"/>
              <a:t>Таким образом, электрические свойства металлов обусловлены наличием в них свободных электронов с концентрацией, которая  примерно соответствует концентрации атомов. Эти электроны называются электронами проводимости. Они образуются путем отрыва от атомов металлов их валентных электронов. Такие электроны не принадлежат какому-то определенному атому и способны перемещаться по всему объему тела. В металле в отсутствие электрического поля электроны проводимости хаотически движутся и сталкиваются, чаще всего с ионами кристаллической решетки (рис.). Совокупность этих электронов можно приближенно рассматривать как некий электронный газ, подчиняющийся законам идеального газа. Средняя скорость теплового движения электронов при комнатной температуре составляет примерно 10</a:t>
            </a:r>
            <a:r>
              <a:rPr lang="ru-RU" baseline="30000" dirty="0" smtClean="0"/>
              <a:t>5</a:t>
            </a:r>
            <a:r>
              <a:rPr lang="ru-RU" dirty="0" smtClean="0"/>
              <a:t> м/с. </a:t>
            </a:r>
            <a:endParaRPr lang="ru-RU" dirty="0"/>
          </a:p>
        </p:txBody>
      </p:sp>
      <p:sp>
        <p:nvSpPr>
          <p:cNvPr id="4" name="Прямоугольник 3"/>
          <p:cNvSpPr/>
          <p:nvPr/>
        </p:nvSpPr>
        <p:spPr>
          <a:xfrm>
            <a:off x="5000628" y="4214818"/>
            <a:ext cx="3929058" cy="1754326"/>
          </a:xfrm>
          <a:prstGeom prst="rect">
            <a:avLst/>
          </a:prstGeom>
        </p:spPr>
        <p:txBody>
          <a:bodyPr wrap="square">
            <a:spAutoFit/>
          </a:bodyPr>
          <a:lstStyle/>
          <a:p>
            <a:r>
              <a:rPr lang="ru-RU" dirty="0" smtClean="0"/>
              <a:t>Ионы кристаллической решетки металла не принимают участие в создании тока. Их перемещение при прохождении тока означало бы перенос вещества вдоль проводника, что не наблюдается. </a:t>
            </a:r>
            <a:endParaRPr lang="ru-RU" dirty="0"/>
          </a:p>
        </p:txBody>
      </p:sp>
      <p:pic>
        <p:nvPicPr>
          <p:cNvPr id="5" name="Picture 2" descr="https://encrypted-tbn2.gstatic.com/images?q=tbn:ANd9GcR94jThlB-gL6fLznszoDr4oc8Brz4eN3oPXdBSEGR4NprCrp5A_Q"/>
          <p:cNvPicPr>
            <a:picLocks noChangeAspect="1" noChangeArrowheads="1"/>
          </p:cNvPicPr>
          <p:nvPr/>
        </p:nvPicPr>
        <p:blipFill>
          <a:blip r:embed="rId2" cstate="print"/>
          <a:srcRect/>
          <a:stretch>
            <a:fillRect/>
          </a:stretch>
        </p:blipFill>
        <p:spPr bwMode="auto">
          <a:xfrm>
            <a:off x="1643042" y="4143380"/>
            <a:ext cx="2500330" cy="20084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500042"/>
            <a:ext cx="7358114" cy="1754326"/>
          </a:xfrm>
          <a:prstGeom prst="rect">
            <a:avLst/>
          </a:prstGeom>
        </p:spPr>
        <p:txBody>
          <a:bodyPr wrap="square">
            <a:spAutoFit/>
          </a:bodyPr>
          <a:lstStyle/>
          <a:p>
            <a:r>
              <a:rPr lang="ru-RU" dirty="0" smtClean="0"/>
              <a:t>Экспериментальное доказательство того, что ток в металлах создается свободными электронами, было дано в опытах </a:t>
            </a:r>
            <a:r>
              <a:rPr lang="ru-RU" b="1" dirty="0" smtClean="0"/>
              <a:t>Л.И. Мандельштама и Н. Д. </a:t>
            </a:r>
            <a:r>
              <a:rPr lang="ru-RU" b="1" dirty="0" err="1" smtClean="0"/>
              <a:t>Папалекси</a:t>
            </a:r>
            <a:r>
              <a:rPr lang="ru-RU" b="1" dirty="0" smtClean="0"/>
              <a:t> (1912 г.)</a:t>
            </a:r>
            <a:r>
              <a:rPr lang="ru-RU" dirty="0" smtClean="0"/>
              <a:t>. Они обнаружили, что при резкой остановке быстро вращающейся катушки в проводнике катушки возникает электрический ток, создаваемый отрицательно заряженными частицами — электронами.  </a:t>
            </a:r>
            <a:endParaRPr lang="ru-RU" dirty="0"/>
          </a:p>
        </p:txBody>
      </p:sp>
      <p:pic>
        <p:nvPicPr>
          <p:cNvPr id="1029" name="Picture 5"/>
          <p:cNvPicPr>
            <a:picLocks noChangeAspect="1" noChangeArrowheads="1"/>
          </p:cNvPicPr>
          <p:nvPr/>
        </p:nvPicPr>
        <p:blipFill>
          <a:blip r:embed="rId2" cstate="print"/>
          <a:srcRect/>
          <a:stretch>
            <a:fillRect/>
          </a:stretch>
        </p:blipFill>
        <p:spPr bwMode="auto">
          <a:xfrm>
            <a:off x="6858016" y="2500306"/>
            <a:ext cx="1743075" cy="2876550"/>
          </a:xfrm>
          <a:prstGeom prst="rect">
            <a:avLst/>
          </a:prstGeom>
          <a:noFill/>
          <a:ln w="9525">
            <a:noFill/>
            <a:miter lim="800000"/>
            <a:headEnd/>
            <a:tailEnd/>
          </a:ln>
          <a:effectLst/>
        </p:spPr>
      </p:pic>
      <p:pic>
        <p:nvPicPr>
          <p:cNvPr id="1031" name="Picture 7" descr="http://elementy.ru/images/eltbook/free_electron_theory_of_conduction_520.jpg"/>
          <p:cNvPicPr>
            <a:picLocks noChangeAspect="1" noChangeArrowheads="1"/>
          </p:cNvPicPr>
          <p:nvPr/>
        </p:nvPicPr>
        <p:blipFill>
          <a:blip r:embed="rId3" cstate="print"/>
          <a:srcRect/>
          <a:stretch>
            <a:fillRect/>
          </a:stretch>
        </p:blipFill>
        <p:spPr bwMode="auto">
          <a:xfrm>
            <a:off x="1721315" y="2571744"/>
            <a:ext cx="4410059" cy="3357586"/>
          </a:xfrm>
          <a:prstGeom prst="rect">
            <a:avLst/>
          </a:prstGeo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71480"/>
            <a:ext cx="7143800" cy="5909310"/>
          </a:xfrm>
          <a:prstGeom prst="rect">
            <a:avLst/>
          </a:prstGeom>
        </p:spPr>
        <p:txBody>
          <a:bodyPr wrap="square">
            <a:spAutoFit/>
          </a:bodyPr>
          <a:lstStyle/>
          <a:p>
            <a:r>
              <a:rPr lang="ru-RU" dirty="0" smtClean="0"/>
              <a:t>Следовательно, электрический ток в металлах — это </a:t>
            </a:r>
            <a:r>
              <a:rPr lang="ru-RU" b="1" dirty="0" smtClean="0"/>
              <a:t>направленное движение свободных электронов</a:t>
            </a:r>
            <a:r>
              <a:rPr lang="ru-RU" dirty="0" smtClean="0"/>
              <a:t>. Так как электрический ток в металлах образуют свободные электроны, то проводимость металлических проводников называется </a:t>
            </a:r>
            <a:r>
              <a:rPr lang="ru-RU" b="1" dirty="0" smtClean="0"/>
              <a:t>электронной проводимостью</a:t>
            </a:r>
            <a:r>
              <a:rPr lang="ru-RU" dirty="0" smtClean="0"/>
              <a:t>. </a:t>
            </a:r>
          </a:p>
          <a:p>
            <a:r>
              <a:rPr lang="ru-RU" dirty="0" smtClean="0"/>
              <a:t>Электрический ток в металлах возникает под действием внешнего электрического поля. На электроны проводимости, находящиеся в этом поле, действует электрическая сила, сообщающая им ускорение. В результате электроны приобретают некоторую добавочную скорость (ее называют </a:t>
            </a:r>
            <a:r>
              <a:rPr lang="ru-RU" b="1" dirty="0" smtClean="0"/>
              <a:t>дрейфовой</a:t>
            </a:r>
            <a:r>
              <a:rPr lang="ru-RU" dirty="0" smtClean="0"/>
              <a:t>). </a:t>
            </a:r>
          </a:p>
          <a:p>
            <a:endParaRPr lang="ru-RU" dirty="0" smtClean="0"/>
          </a:p>
          <a:p>
            <a:r>
              <a:rPr lang="ru-RU" dirty="0" smtClean="0"/>
              <a:t>Эта скорость возрастает до тех пор, пока электрон </a:t>
            </a:r>
            <a:r>
              <a:rPr lang="ru-RU" b="1" dirty="0" smtClean="0"/>
              <a:t>не столкнется с атомом</a:t>
            </a:r>
            <a:r>
              <a:rPr lang="ru-RU" dirty="0" smtClean="0"/>
              <a:t> кристаллической решетки металла. При таких столкновениях электроны теряют свою избыточную кинетическую энергию, передавая ее ионам. Затем электроны снова разгоняются электрическим полем, снова тормозятся ионами и </a:t>
            </a:r>
            <a:r>
              <a:rPr lang="ru-RU" smtClean="0"/>
              <a:t>т.д.</a:t>
            </a:r>
            <a:endParaRPr lang="en-US" smtClean="0"/>
          </a:p>
          <a:p>
            <a:endParaRPr lang="en-US" smtClean="0"/>
          </a:p>
          <a:p>
            <a:r>
              <a:rPr lang="ru-RU" smtClean="0"/>
              <a:t>Средняя </a:t>
            </a:r>
            <a:r>
              <a:rPr lang="ru-RU" dirty="0" smtClean="0"/>
              <a:t>скорость дрейфа электронов очень мала, около 10</a:t>
            </a:r>
            <a:r>
              <a:rPr lang="ru-RU" baseline="30000" dirty="0" smtClean="0"/>
              <a:t>–4</a:t>
            </a:r>
            <a:r>
              <a:rPr lang="ru-RU" dirty="0" smtClean="0"/>
              <a:t> м/с. </a:t>
            </a:r>
          </a:p>
          <a:p>
            <a:r>
              <a:rPr lang="ru-RU" dirty="0" smtClean="0"/>
              <a:t>Скорость распространения тока и скорость дрейфа не одно и то же. Скорость распространения тока равна скорости распространения электрического поля в пространстве, т.е. с=3⋅10</a:t>
            </a:r>
            <a:r>
              <a:rPr lang="ru-RU" baseline="30000" dirty="0" smtClean="0"/>
              <a:t>8</a:t>
            </a:r>
            <a:r>
              <a:rPr lang="ru-RU" dirty="0" smtClean="0"/>
              <a:t> м/с</a:t>
            </a:r>
            <a:r>
              <a:rPr lang="ru-RU" smtClean="0"/>
              <a:t>. </a:t>
            </a:r>
            <a:endParaRPr lang="ru-RU"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00042"/>
            <a:ext cx="7429552" cy="5909310"/>
          </a:xfrm>
          <a:prstGeom prst="rect">
            <a:avLst/>
          </a:prstGeom>
        </p:spPr>
        <p:txBody>
          <a:bodyPr wrap="square">
            <a:spAutoFit/>
          </a:bodyPr>
          <a:lstStyle/>
          <a:p>
            <a:r>
              <a:rPr lang="ru-RU" dirty="0" smtClean="0"/>
              <a:t>При столкновении с ионами электроны проводимости передают часть кинетической энергии ионам, что приводит к увеличению энергии движения ионов кристаллической решетки, а, следовательно, и к </a:t>
            </a:r>
            <a:r>
              <a:rPr lang="ru-RU" b="1" dirty="0" smtClean="0"/>
              <a:t>нагреванию</a:t>
            </a:r>
            <a:r>
              <a:rPr lang="ru-RU" dirty="0" smtClean="0"/>
              <a:t> проводника. </a:t>
            </a:r>
            <a:endParaRPr lang="ru-RU" smtClean="0"/>
          </a:p>
          <a:p>
            <a:endParaRPr lang="ru-RU" dirty="0" smtClean="0"/>
          </a:p>
          <a:p>
            <a:r>
              <a:rPr lang="ru-RU" b="1" dirty="0" smtClean="0"/>
              <a:t>Сопротивление металлов</a:t>
            </a:r>
            <a:r>
              <a:rPr lang="ru-RU" dirty="0" smtClean="0"/>
              <a:t> </a:t>
            </a:r>
          </a:p>
          <a:p>
            <a:r>
              <a:rPr lang="ru-RU" dirty="0" smtClean="0"/>
              <a:t>Сопротивление металлов объясняется столкновениями электронов проводимости с ионами кристаллической решетки. При этом, очевидно, чем чаще происходят такие столкновения, т. е. чем меньше среднее время свободного пробега электрона между столкновениями </a:t>
            </a:r>
            <a:r>
              <a:rPr lang="ru-RU" dirty="0" err="1" smtClean="0"/>
              <a:t>τ</a:t>
            </a:r>
            <a:r>
              <a:rPr lang="ru-RU" dirty="0" smtClean="0"/>
              <a:t>, тем больше удельное сопротивление металла</a:t>
            </a:r>
            <a:r>
              <a:rPr lang="ru-RU" smtClean="0"/>
              <a:t>. </a:t>
            </a:r>
            <a:endParaRPr lang="en-US" smtClean="0"/>
          </a:p>
          <a:p>
            <a:endParaRPr lang="ru-RU" dirty="0" smtClean="0"/>
          </a:p>
          <a:p>
            <a:r>
              <a:rPr lang="ru-RU" dirty="0" smtClean="0"/>
              <a:t>В свою очередь, время </a:t>
            </a:r>
            <a:r>
              <a:rPr lang="ru-RU" dirty="0" err="1" smtClean="0"/>
              <a:t>τ </a:t>
            </a:r>
            <a:r>
              <a:rPr lang="ru-RU" dirty="0" smtClean="0"/>
              <a:t>зависит от расстояния между ионами решетки, амплитуды их колебаний, характера взаимодействия электронов с ионами и скорости теплового движения электронов. С ростом температуры металла амплитуда колебаний ионов и скорость теплового движения электронов увеличиваются. Возрастает и число дефектов кристаллической решетки. Все это приводит к тому, что при увеличении температуры металла столкновения электронов с ионами будут происходить чаще, т.е. </a:t>
            </a:r>
            <a:r>
              <a:rPr lang="ru-RU" b="1" dirty="0" smtClean="0"/>
              <a:t>время </a:t>
            </a:r>
            <a:r>
              <a:rPr lang="ru-RU" b="1" dirty="0" err="1" smtClean="0"/>
              <a:t>τ </a:t>
            </a:r>
            <a:r>
              <a:rPr lang="ru-RU" b="1" dirty="0" smtClean="0"/>
              <a:t>уменьшается, а удельное сопротивление металла увеличивается</a:t>
            </a:r>
            <a:r>
              <a:rPr lang="ru-RU" b="1" smtClean="0"/>
              <a:t>. </a:t>
            </a:r>
            <a:endParaRPr lang="ru-RU" b="1"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548680"/>
            <a:ext cx="4824536" cy="5078313"/>
          </a:xfrm>
          <a:prstGeom prst="rect">
            <a:avLst/>
          </a:prstGeom>
        </p:spPr>
        <p:txBody>
          <a:bodyPr wrap="square">
            <a:spAutoFit/>
          </a:bodyPr>
          <a:lstStyle/>
          <a:p>
            <a:r>
              <a:rPr lang="ru-RU" b="1" smtClean="0"/>
              <a:t>Удельное электрическое сопротивление</a:t>
            </a:r>
            <a:r>
              <a:rPr lang="ru-RU" smtClean="0"/>
              <a:t>, или просто удельное сопротивление вещества характеризует его способность препятствовать прохождению электрического тока.</a:t>
            </a:r>
            <a:endParaRPr lang="en-US" smtClean="0"/>
          </a:p>
          <a:p>
            <a:endParaRPr lang="ru-RU" smtClean="0"/>
          </a:p>
          <a:p>
            <a:r>
              <a:rPr lang="ru-RU" smtClean="0"/>
              <a:t>Единица измерения удельного сопротивления в Международной системе единиц (СИ) — Ом·м; также измеряется в Ом·см и Ом·мм²/м. Физический смысл удельного сопротивления в СИ: сопротивление однородного куска проводника длиной 1 м и площадью поперечного сечения 1 м².</a:t>
            </a:r>
            <a:endParaRPr lang="en-US" smtClean="0"/>
          </a:p>
          <a:p>
            <a:r>
              <a:rPr lang="ru-RU" smtClean="0"/>
              <a:t>Величина удельного сопротивления обозначается греческой буквой</a:t>
            </a:r>
            <a:r>
              <a:rPr lang="en-US" smtClean="0"/>
              <a:t> </a:t>
            </a:r>
            <a:r>
              <a:rPr lang="el-GR" smtClean="0">
                <a:latin typeface="Corbel"/>
              </a:rPr>
              <a:t>ρ</a:t>
            </a:r>
            <a:r>
              <a:rPr lang="ru-RU" smtClean="0">
                <a:latin typeface="Corbel"/>
              </a:rPr>
              <a:t>.</a:t>
            </a:r>
          </a:p>
          <a:p>
            <a:r>
              <a:rPr lang="ru-RU" smtClean="0"/>
              <a:t>Сопротивление проводника с удельным сопротивлением </a:t>
            </a:r>
            <a:r>
              <a:rPr lang="el-GR" smtClean="0"/>
              <a:t>ρ</a:t>
            </a:r>
            <a:r>
              <a:rPr lang="ru-RU" smtClean="0"/>
              <a:t>, длиной </a:t>
            </a:r>
            <a:r>
              <a:rPr lang="en-US" smtClean="0"/>
              <a:t>l </a:t>
            </a:r>
            <a:r>
              <a:rPr lang="ru-RU" smtClean="0"/>
              <a:t>и площадью сечения </a:t>
            </a:r>
            <a:r>
              <a:rPr lang="en-US" smtClean="0"/>
              <a:t>S </a:t>
            </a:r>
            <a:r>
              <a:rPr lang="ru-RU" smtClean="0"/>
              <a:t>может быть рассчитано по формуле</a:t>
            </a:r>
            <a:endParaRPr lang="ru-RU"/>
          </a:p>
        </p:txBody>
      </p:sp>
      <p:pic>
        <p:nvPicPr>
          <p:cNvPr id="1026" name="Picture 2" descr="R=\frac{\rho \cdot l}{S}"/>
          <p:cNvPicPr>
            <a:picLocks noChangeAspect="1" noChangeArrowheads="1"/>
          </p:cNvPicPr>
          <p:nvPr/>
        </p:nvPicPr>
        <p:blipFill>
          <a:blip r:embed="rId2" cstate="print"/>
          <a:srcRect/>
          <a:stretch>
            <a:fillRect/>
          </a:stretch>
        </p:blipFill>
        <p:spPr bwMode="auto">
          <a:xfrm>
            <a:off x="1979712" y="5733256"/>
            <a:ext cx="1039723" cy="576064"/>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6444208" y="836712"/>
            <a:ext cx="2171700" cy="4457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17486</TotalTime>
  <Words>1915</Words>
  <Application>Microsoft Office PowerPoint</Application>
  <PresentationFormat>Экран (4:3)</PresentationFormat>
  <Paragraphs>108</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Calibri</vt:lpstr>
      <vt:lpstr>Corbel</vt:lpstr>
      <vt:lpstr>Gill Sans MT</vt:lpstr>
      <vt:lpstr>Verdana</vt:lpstr>
      <vt:lpstr>Wingdings 2</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Сытнинская,16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Пользователь</cp:lastModifiedBy>
  <cp:revision>1521</cp:revision>
  <dcterms:created xsi:type="dcterms:W3CDTF">2012-09-09T09:28:16Z</dcterms:created>
  <dcterms:modified xsi:type="dcterms:W3CDTF">2020-05-06T04:46:40Z</dcterms:modified>
</cp:coreProperties>
</file>