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43" autoAdjust="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F6A554-1C56-4221-AC64-CB6E8AD6CE7B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F2774B-E0E8-4909-9893-41512B949EC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F2774B-E0E8-4909-9893-41512B949EC5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8484A3C-E957-4D2D-846A-B40052570CC1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13D2705-5B4D-47EC-B977-E0A7B592F6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84A3C-E957-4D2D-846A-B40052570CC1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D2705-5B4D-47EC-B977-E0A7B592F6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84A3C-E957-4D2D-846A-B40052570CC1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D2705-5B4D-47EC-B977-E0A7B592F6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84A3C-E957-4D2D-846A-B40052570CC1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D2705-5B4D-47EC-B977-E0A7B592F6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84A3C-E957-4D2D-846A-B40052570CC1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D2705-5B4D-47EC-B977-E0A7B592F6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84A3C-E957-4D2D-846A-B40052570CC1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D2705-5B4D-47EC-B977-E0A7B592F6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8484A3C-E957-4D2D-846A-B40052570CC1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13D2705-5B4D-47EC-B977-E0A7B592F6D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8484A3C-E957-4D2D-846A-B40052570CC1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13D2705-5B4D-47EC-B977-E0A7B592F6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84A3C-E957-4D2D-846A-B40052570CC1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D2705-5B4D-47EC-B977-E0A7B592F6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84A3C-E957-4D2D-846A-B40052570CC1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D2705-5B4D-47EC-B977-E0A7B592F6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84A3C-E957-4D2D-846A-B40052570CC1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D2705-5B4D-47EC-B977-E0A7B592F6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8484A3C-E957-4D2D-846A-B40052570CC1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13D2705-5B4D-47EC-B977-E0A7B592F6D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do5.ru/e-book/ehlektricheskii-tok-v-zhidkostyakh" TargetMode="External"/><Relationship Id="rId2" Type="http://schemas.openxmlformats.org/officeDocument/2006/relationships/hyperlink" Target="http://class-fizika.narod.ru/10_12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lib.convdocs.org/docs/index-280240.html" TargetMode="External"/><Relationship Id="rId5" Type="http://schemas.openxmlformats.org/officeDocument/2006/relationships/hyperlink" Target="http://www.electrofaq.com/ETMbook/CONDUCT/CON5A.HTM" TargetMode="External"/><Relationship Id="rId4" Type="http://schemas.openxmlformats.org/officeDocument/2006/relationships/hyperlink" Target="http://rza.org.ua/glossary/image-246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64305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Электрический ток</a:t>
            </a:r>
            <a:br>
              <a:rPr lang="ru-RU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жидкостях </a:t>
            </a:r>
            <a:endParaRPr lang="ru-RU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1" y="642918"/>
            <a:ext cx="914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электрическим свойствам все жидкости можно разделить на 2 группы:</a:t>
            </a:r>
            <a:endParaRPr lang="ru-RU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 flipH="1">
            <a:off x="2071670" y="2000240"/>
            <a:ext cx="1295400" cy="685800"/>
          </a:xfrm>
          <a:prstGeom prst="line">
            <a:avLst/>
          </a:prstGeom>
          <a:noFill/>
          <a:ln w="38100">
            <a:solidFill>
              <a:srgbClr val="002060"/>
            </a:solidFill>
            <a:round/>
            <a:headEnd/>
            <a:tailEnd type="stealth" w="lg" len="lg"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5214942" y="2000240"/>
            <a:ext cx="1219200" cy="685800"/>
          </a:xfrm>
          <a:prstGeom prst="line">
            <a:avLst/>
          </a:prstGeom>
          <a:noFill/>
          <a:ln w="38100">
            <a:solidFill>
              <a:srgbClr val="002060"/>
            </a:solidFill>
            <a:round/>
            <a:headEnd/>
            <a:tailEnd type="stealth" w="lg" len="lg"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285720" y="3429000"/>
            <a:ext cx="3286148" cy="1200329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002060"/>
                </a:solidFill>
              </a:rPr>
              <a:t> Содержащие свободные заряженные частицы (</a:t>
            </a:r>
            <a:r>
              <a:rPr lang="ru-RU" dirty="0" err="1">
                <a:solidFill>
                  <a:srgbClr val="002060"/>
                </a:solidFill>
              </a:rPr>
              <a:t>диссоциирующие</a:t>
            </a:r>
            <a:r>
              <a:rPr lang="ru-RU" dirty="0">
                <a:solidFill>
                  <a:srgbClr val="002060"/>
                </a:solidFill>
              </a:rPr>
              <a:t>) - электролиты</a:t>
            </a: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5214942" y="3429000"/>
            <a:ext cx="3143272" cy="92333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002060"/>
                </a:solidFill>
              </a:rPr>
              <a:t> Не содержащие свободные заряженные частицы (</a:t>
            </a:r>
            <a:r>
              <a:rPr lang="ru-RU" dirty="0" err="1">
                <a:solidFill>
                  <a:srgbClr val="002060"/>
                </a:solidFill>
              </a:rPr>
              <a:t>недиссоциирующие</a:t>
            </a:r>
            <a:r>
              <a:rPr lang="ru-RU" dirty="0">
                <a:solidFill>
                  <a:srgbClr val="002060"/>
                </a:solidFill>
              </a:rPr>
              <a:t>)</a:t>
            </a: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357158" y="4714884"/>
            <a:ext cx="3143272" cy="1200329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002060"/>
                </a:solidFill>
              </a:rPr>
              <a:t>  К ним относятся растворы (чаще всего водные) и расплавы солей, кислот и оснований</a:t>
            </a:r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5286380" y="4500570"/>
            <a:ext cx="3214710" cy="92333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002060"/>
                </a:solidFill>
              </a:rPr>
              <a:t>  К ним относятся </a:t>
            </a:r>
            <a:r>
              <a:rPr lang="ru-RU" dirty="0" err="1">
                <a:solidFill>
                  <a:srgbClr val="002060"/>
                </a:solidFill>
              </a:rPr>
              <a:t>дистилированная</a:t>
            </a:r>
            <a:r>
              <a:rPr lang="ru-RU" dirty="0">
                <a:solidFill>
                  <a:srgbClr val="002060"/>
                </a:solidFill>
              </a:rPr>
              <a:t> вода, спирт, минеральное </a:t>
            </a:r>
            <a:r>
              <a:rPr lang="ru-RU" dirty="0" smtClean="0">
                <a:solidFill>
                  <a:srgbClr val="002060"/>
                </a:solidFill>
              </a:rPr>
              <a:t>масло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000364" y="1428736"/>
            <a:ext cx="2714644" cy="50006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ЖИДКОСТИ</a:t>
            </a:r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42910" y="2786058"/>
            <a:ext cx="2714644" cy="50006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ПРОВОДЯЩИЕ</a:t>
            </a: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357818" y="2786058"/>
            <a:ext cx="2714644" cy="50006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НЕПРОВОДЯЩИЕ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8" grpId="0" animBg="1"/>
      <p:bldP spid="10" grpId="1"/>
      <p:bldP spid="11" grpId="0"/>
      <p:bldP spid="12" grpId="0"/>
      <p:bldP spid="13" grpId="0"/>
      <p:bldP spid="14" grpId="0" animBg="1"/>
      <p:bldP spid="15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lib.convdocs.org/pars_docs/refs/281/280240/280240_html_2423aee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20" y="2500306"/>
            <a:ext cx="4286280" cy="2808407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0" y="642918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Электролитическая диссоциация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428736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dirty="0" smtClean="0">
                <a:solidFill>
                  <a:srgbClr val="002060"/>
                </a:solidFill>
              </a:rPr>
              <a:t>Электролитическая диссоциация – распад молекул электролитов на положительные и отрицательные  ионы.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221455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dirty="0" smtClean="0">
                <a:solidFill>
                  <a:srgbClr val="002060"/>
                </a:solidFill>
              </a:rPr>
              <a:t>Степень диссоциации – доля молекул, распавшихся на ионы, в растворенном веществе. Зависит от: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034" y="2928934"/>
            <a:ext cx="43188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dirty="0" smtClean="0">
                <a:solidFill>
                  <a:srgbClr val="002060"/>
                </a:solidFill>
              </a:rPr>
              <a:t>температуры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</a:rPr>
              <a:t> концентрации раствора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</a:rPr>
              <a:t> электрических свойств растворителя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5357826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dirty="0" smtClean="0">
                <a:solidFill>
                  <a:srgbClr val="002060"/>
                </a:solidFill>
              </a:rPr>
              <a:t>С </a:t>
            </a:r>
            <a:r>
              <a:rPr lang="ru-RU" dirty="0">
                <a:solidFill>
                  <a:srgbClr val="002060"/>
                </a:solidFill>
              </a:rPr>
              <a:t>увеличением температуры степень диссоциации возрастает и, следовательно, увеличивается концентрация положительно и отрицательно </a:t>
            </a:r>
            <a:r>
              <a:rPr lang="ru-RU" dirty="0" smtClean="0">
                <a:solidFill>
                  <a:srgbClr val="002060"/>
                </a:solidFill>
              </a:rPr>
              <a:t>заряженных ионов</a:t>
            </a:r>
            <a:r>
              <a:rPr lang="ru-RU" dirty="0">
                <a:solidFill>
                  <a:srgbClr val="002060"/>
                </a:solidFill>
              </a:rPr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785794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Рекомбинация ионов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1" y="1714488"/>
            <a:ext cx="91440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dirty="0">
                <a:solidFill>
                  <a:srgbClr val="002060"/>
                </a:solidFill>
              </a:rPr>
              <a:t>Наряду с диссоциацией в электролите одновременно может происходить процесс восстановления ионов в нейтральные </a:t>
            </a:r>
            <a:r>
              <a:rPr lang="ru-RU" dirty="0" smtClean="0">
                <a:solidFill>
                  <a:srgbClr val="002060"/>
                </a:solidFill>
              </a:rPr>
              <a:t>молекулы. Ионы </a:t>
            </a:r>
            <a:r>
              <a:rPr lang="ru-RU" dirty="0">
                <a:solidFill>
                  <a:srgbClr val="002060"/>
                </a:solidFill>
              </a:rPr>
              <a:t>разных знаков при встрече могут снова объединиться в нейтральные молекулы - </a:t>
            </a:r>
            <a:r>
              <a:rPr lang="ru-RU" i="1" dirty="0" err="1" smtClean="0">
                <a:solidFill>
                  <a:srgbClr val="002060"/>
                </a:solidFill>
              </a:rPr>
              <a:t>рекомбинировать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07181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dirty="0">
                <a:solidFill>
                  <a:srgbClr val="002060"/>
                </a:solidFill>
              </a:rPr>
              <a:t>При неизменных условиях в растворе устанавливается </a:t>
            </a:r>
            <a:r>
              <a:rPr lang="ru-RU" i="1" dirty="0">
                <a:solidFill>
                  <a:srgbClr val="002060"/>
                </a:solidFill>
              </a:rPr>
              <a:t>динамическое равновесие</a:t>
            </a:r>
            <a:r>
              <a:rPr lang="ru-RU" dirty="0">
                <a:solidFill>
                  <a:srgbClr val="002060"/>
                </a:solidFill>
              </a:rPr>
              <a:t>, при котором число молекул, распадающихся за секунду на ионы, равно числу пар ионов, которые за то же время вновь объединяются в нейтральные молекулы.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642918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Ионная проводимость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714488"/>
            <a:ext cx="9144001" cy="928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dirty="0" smtClean="0">
                <a:solidFill>
                  <a:srgbClr val="002060"/>
                </a:solidFill>
              </a:rPr>
              <a:t>Носителями </a:t>
            </a:r>
            <a:r>
              <a:rPr lang="ru-RU" dirty="0">
                <a:solidFill>
                  <a:srgbClr val="002060"/>
                </a:solidFill>
              </a:rPr>
              <a:t>заряда в водных растворах или расплавах электролитов являются положительно и отрицательно заряженные ионы.</a:t>
            </a:r>
            <a:br>
              <a:rPr lang="ru-RU" dirty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643182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dirty="0">
                <a:solidFill>
                  <a:srgbClr val="002060"/>
                </a:solidFill>
              </a:rPr>
              <a:t>Если сосуд с раствором электролита включить в электрическую цепь, то отрицательные ионы начнут двигаться к положительному электроду - аноду, а положительные - к отрицательному - катоду. В результате установится электрический ток. Поскольку перенос заряда в водных растворах или расплавах электролитов осуществляется ионами, такую проводимость называют </a:t>
            </a:r>
            <a:r>
              <a:rPr lang="ru-RU" i="1" dirty="0">
                <a:solidFill>
                  <a:srgbClr val="002060"/>
                </a:solidFill>
              </a:rPr>
              <a:t>ионной</a:t>
            </a:r>
            <a:r>
              <a:rPr lang="ru-RU" dirty="0">
                <a:solidFill>
                  <a:srgbClr val="002060"/>
                </a:solidFill>
              </a:rPr>
              <a:t>.</a:t>
            </a:r>
          </a:p>
        </p:txBody>
      </p:sp>
      <p:pic>
        <p:nvPicPr>
          <p:cNvPr id="18434" name="Picture 2" descr="http://www.electrofaq.com/ETMbook/CONDUCT/CON6A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4429132"/>
            <a:ext cx="3686175" cy="2143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42918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Электролиз 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428736"/>
            <a:ext cx="9144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dirty="0">
                <a:solidFill>
                  <a:srgbClr val="002060"/>
                </a:solidFill>
              </a:rPr>
              <a:t>При ионной проводимости прохождение тока связано с переносом вещества. На электродах происходит выделение веществ, входящих в состав электролитов. На аноде отрицательно заряженные ионы отдают свои лишние электроны (в </a:t>
            </a:r>
            <a:r>
              <a:rPr lang="ru-RU" dirty="0" smtClean="0">
                <a:solidFill>
                  <a:srgbClr val="002060"/>
                </a:solidFill>
              </a:rPr>
              <a:t>химии</a:t>
            </a:r>
            <a:r>
              <a:rPr lang="ru-RU" dirty="0">
                <a:solidFill>
                  <a:srgbClr val="002060"/>
                </a:solidFill>
              </a:rPr>
              <a:t> это называется окислительной реакцией), а на катоде положительные ионы получают недостающие электроны (восстановительная реакция). Процесс выделения на электроде вещества, связанный с окислительно-восстановительными реакциями, называют </a:t>
            </a:r>
            <a:r>
              <a:rPr lang="ru-RU" i="1" dirty="0">
                <a:solidFill>
                  <a:srgbClr val="002060"/>
                </a:solidFill>
              </a:rPr>
              <a:t>электролизом</a:t>
            </a:r>
            <a:r>
              <a:rPr lang="ru-RU" dirty="0">
                <a:solidFill>
                  <a:srgbClr val="002060"/>
                </a:solidFill>
              </a:rPr>
              <a:t>.</a:t>
            </a:r>
          </a:p>
        </p:txBody>
      </p:sp>
      <p:pic>
        <p:nvPicPr>
          <p:cNvPr id="17410" name="Picture 2" descr="http://rza.org.ua/up/glossary/preview/electroliz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802" y="3500438"/>
            <a:ext cx="3143272" cy="3136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714356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002060"/>
                </a:solidFill>
              </a:rPr>
              <a:t>Применение электролиза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428736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dirty="0">
                <a:solidFill>
                  <a:srgbClr val="002060"/>
                </a:solidFill>
              </a:rPr>
              <a:t>Электролиз широко применяют в технике для различных целей. Электролитическим путем покрывают поверхность одного металла тонким слоем другого (</a:t>
            </a:r>
            <a:r>
              <a:rPr lang="ru-RU" i="1" dirty="0">
                <a:solidFill>
                  <a:srgbClr val="002060"/>
                </a:solidFill>
              </a:rPr>
              <a:t>никелирование, хромирование, омеднение</a:t>
            </a:r>
            <a:r>
              <a:rPr lang="ru-RU" dirty="0">
                <a:solidFill>
                  <a:srgbClr val="002060"/>
                </a:solidFill>
              </a:rPr>
              <a:t> и т. п.). Это прочное покрытие защищает поверхность от коррозии.</a:t>
            </a:r>
            <a:br>
              <a:rPr lang="ru-RU" dirty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2786058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dirty="0">
                <a:solidFill>
                  <a:srgbClr val="002060"/>
                </a:solidFill>
              </a:rPr>
              <a:t>   Если обеспечить хорошее отслаивание электролитического покрытия от поверхности, на которую осаждается металл (этого достигают, например, нанося на поверхность графит), то можно получить копию с рельефной поверхности.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4000504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dirty="0">
                <a:solidFill>
                  <a:srgbClr val="002060"/>
                </a:solidFill>
              </a:rPr>
              <a:t>Процесс получения отслаиваемых покрытий - </a:t>
            </a:r>
            <a:r>
              <a:rPr lang="ru-RU" i="1" dirty="0">
                <a:solidFill>
                  <a:srgbClr val="002060"/>
                </a:solidFill>
              </a:rPr>
              <a:t>гальванопластика</a:t>
            </a:r>
            <a:r>
              <a:rPr lang="ru-RU" dirty="0">
                <a:solidFill>
                  <a:srgbClr val="002060"/>
                </a:solidFill>
              </a:rPr>
              <a:t> - был разработан русским ученым Б. С. Якоби (1801-1874), который в 1836 г. применил этот способ для изготовления полых фигур для Исаакиевского собора </a:t>
            </a:r>
            <a:r>
              <a:rPr lang="ru-RU" dirty="0" smtClean="0">
                <a:solidFill>
                  <a:srgbClr val="002060"/>
                </a:solidFill>
              </a:rPr>
              <a:t>в Санкт-Петербурге</a:t>
            </a:r>
            <a:r>
              <a:rPr lang="ru-RU" dirty="0">
                <a:solidFill>
                  <a:srgbClr val="002060"/>
                </a:solidFill>
              </a:rPr>
              <a:t>.</a:t>
            </a:r>
            <a:br>
              <a:rPr lang="ru-RU" dirty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5500702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dirty="0">
                <a:solidFill>
                  <a:srgbClr val="002060"/>
                </a:solidFill>
              </a:rPr>
              <a:t>Еще одним способом применения электролиза является получение чистого металла из примесей. С помощью электролиза изготавливают печатные платы для различных цифровых устройств.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714356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002060"/>
                </a:solidFill>
              </a:rPr>
              <a:t>Список источников 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643050"/>
            <a:ext cx="9144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Font typeface="Arial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</a:rPr>
              <a:t> Физика. 10 класс: учеб. для </a:t>
            </a:r>
            <a:r>
              <a:rPr lang="ru-RU" dirty="0" err="1" smtClean="0">
                <a:solidFill>
                  <a:srgbClr val="002060"/>
                </a:solidFill>
              </a:rPr>
              <a:t>общеобразоват</a:t>
            </a:r>
            <a:r>
              <a:rPr lang="ru-RU" dirty="0" smtClean="0">
                <a:solidFill>
                  <a:srgbClr val="002060"/>
                </a:solidFill>
              </a:rPr>
              <a:t>. учреждений: базовый и </a:t>
            </a:r>
            <a:r>
              <a:rPr lang="ru-RU" dirty="0" err="1" smtClean="0">
                <a:solidFill>
                  <a:srgbClr val="002060"/>
                </a:solidFill>
              </a:rPr>
              <a:t>профил</a:t>
            </a:r>
            <a:r>
              <a:rPr lang="ru-RU" dirty="0" smtClean="0">
                <a:solidFill>
                  <a:srgbClr val="002060"/>
                </a:solidFill>
              </a:rPr>
              <a:t>. уровни / Г. Я. </a:t>
            </a:r>
            <a:r>
              <a:rPr lang="ru-RU" dirty="0" err="1" smtClean="0">
                <a:solidFill>
                  <a:srgbClr val="002060"/>
                </a:solidFill>
              </a:rPr>
              <a:t>Мякишев</a:t>
            </a:r>
            <a:r>
              <a:rPr lang="ru-RU" dirty="0" smtClean="0">
                <a:solidFill>
                  <a:srgbClr val="002060"/>
                </a:solidFill>
              </a:rPr>
              <a:t>, Б. Б. </a:t>
            </a:r>
            <a:r>
              <a:rPr lang="ru-RU" dirty="0" err="1" smtClean="0">
                <a:solidFill>
                  <a:srgbClr val="002060"/>
                </a:solidFill>
              </a:rPr>
              <a:t>Буховцев</a:t>
            </a:r>
            <a:r>
              <a:rPr lang="ru-RU" dirty="0" smtClean="0">
                <a:solidFill>
                  <a:srgbClr val="002060"/>
                </a:solidFill>
              </a:rPr>
              <a:t>, Н. Н. Сотский</a:t>
            </a:r>
          </a:p>
          <a:p>
            <a:pPr lvl="1">
              <a:buFont typeface="Arial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  <a:hlinkClick r:id="rId2"/>
              </a:rPr>
              <a:t>http://class-fizika.narod.ru/10_12.htm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  <a:hlinkClick r:id="rId3"/>
              </a:rPr>
              <a:t>http://www.nado5.ru/e-book/ehlektricheskii-tok-v-zhidkostyakh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  <a:hlinkClick r:id="rId4"/>
              </a:rPr>
              <a:t>http://rza.org.ua/glossary/image-246.html</a:t>
            </a:r>
            <a:r>
              <a:rPr lang="ru-RU" dirty="0" smtClean="0">
                <a:solidFill>
                  <a:srgbClr val="002060"/>
                </a:solidFill>
              </a:rPr>
              <a:t> (картинка)</a:t>
            </a:r>
          </a:p>
          <a:p>
            <a:pPr lvl="1">
              <a:buFont typeface="Arial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  <a:hlinkClick r:id="rId5"/>
              </a:rPr>
              <a:t>http://www.electrofaq.com/ETMbook/CONDUCT/CON5A.HTM</a:t>
            </a:r>
            <a:r>
              <a:rPr lang="ru-RU" dirty="0" smtClean="0">
                <a:solidFill>
                  <a:srgbClr val="002060"/>
                </a:solidFill>
              </a:rPr>
              <a:t> (картинка)</a:t>
            </a:r>
          </a:p>
          <a:p>
            <a:pPr lvl="1">
              <a:buFont typeface="Arial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  <a:hlinkClick r:id="rId6"/>
              </a:rPr>
              <a:t>http://lib.convdocs.org/docs/index-280240.html</a:t>
            </a:r>
            <a:r>
              <a:rPr lang="ru-RU" dirty="0" smtClean="0">
                <a:solidFill>
                  <a:srgbClr val="002060"/>
                </a:solidFill>
              </a:rPr>
              <a:t> (картинка)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139</TotalTime>
  <Words>408</Words>
  <Application>Microsoft Office PowerPoint</Application>
  <PresentationFormat>Экран (4:3)</PresentationFormat>
  <Paragraphs>37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Georgia</vt:lpstr>
      <vt:lpstr>Trebuchet MS</vt:lpstr>
      <vt:lpstr>Wingdings 2</vt:lpstr>
      <vt:lpstr>Городская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Пользователь</cp:lastModifiedBy>
  <cp:revision>18</cp:revision>
  <dcterms:created xsi:type="dcterms:W3CDTF">2015-05-19T15:50:51Z</dcterms:created>
  <dcterms:modified xsi:type="dcterms:W3CDTF">2020-05-06T04:37:58Z</dcterms:modified>
</cp:coreProperties>
</file>