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6" r:id="rId6"/>
    <p:sldId id="261" r:id="rId7"/>
    <p:sldId id="263" r:id="rId8"/>
    <p:sldId id="264" r:id="rId9"/>
    <p:sldId id="265" r:id="rId10"/>
    <p:sldId id="267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F58B-1E4A-414A-A8F4-5002D9502FD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6C58-D132-44F1-86CD-DA8E39DB3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00B2-D601-41B6-9115-E65F73732B7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chool524.spb.ru/index.s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jpeg"/><Relationship Id="rId3" Type="http://schemas.openxmlformats.org/officeDocument/2006/relationships/hyperlink" Target="http://msnbcmedia4.msn.com/j/msnbc/Components/Photos/050307/050307_bethe_vmed.grid-4x2.jpg" TargetMode="Externa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openxmlformats.org/officeDocument/2006/relationships/hyperlink" Target="http://upload.wikimedia.org/wikipedia/commons/d/df/Sun_in_X-Ray.png" TargetMode="External"/><Relationship Id="rId10" Type="http://schemas.openxmlformats.org/officeDocument/2006/relationships/image" Target="../media/image17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Bomba_atomowa.gif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upload.wikimedia.org/wikipedia/commons/5/59/Greenhouse_George.jpg" TargetMode="Externa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upload.wikimedia.org/wikipedia/commons/2/2c/Kernspaltung.svg" TargetMode="Externa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7696200" cy="6715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  <a:latin typeface="Arial" pitchFamily="34" charset="0"/>
              </a:rPr>
              <a:t>Физика - 9</a:t>
            </a:r>
          </a:p>
        </p:txBody>
      </p:sp>
      <p:pic>
        <p:nvPicPr>
          <p:cNvPr id="8" name="Picture 6" descr="Гимназия 52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741720" cy="93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termosintes-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4860032" y="548679"/>
            <a:ext cx="3384376" cy="266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635896" y="5517232"/>
            <a:ext cx="345638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dirty="0" smtClean="0"/>
          </a:p>
        </p:txBody>
      </p:sp>
      <p:pic>
        <p:nvPicPr>
          <p:cNvPr id="23554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8679"/>
            <a:ext cx="3312368" cy="267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907704" y="3356992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  <a:endParaRPr 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483768" y="260648"/>
            <a:ext cx="64717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Энергия Солнца – это энергия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термоядерных реакций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79512" y="3789040"/>
            <a:ext cx="25429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Arial" pitchFamily="34" charset="0"/>
                <a:cs typeface="Arial" pitchFamily="34" charset="0"/>
              </a:rPr>
              <a:t>Ханс</a:t>
            </a:r>
            <a:r>
              <a:rPr lang="ru-RU" dirty="0">
                <a:latin typeface="Arial" pitchFamily="34" charset="0"/>
                <a:cs typeface="Arial" pitchFamily="34" charset="0"/>
              </a:rPr>
              <a:t> Бете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1906 – 2005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американский ученый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Нобелевская премия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1967 год</a:t>
            </a:r>
          </a:p>
        </p:txBody>
      </p:sp>
      <p:pic>
        <p:nvPicPr>
          <p:cNvPr id="414736" name="Picture 16" descr="Картинка 2 из 2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202693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2915816" y="1484784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Водородный цикл – цепочка из трех термоядерных реакций, приводящих к образованию гелия из водорода:</a:t>
            </a:r>
          </a:p>
        </p:txBody>
      </p:sp>
      <p:pic>
        <p:nvPicPr>
          <p:cNvPr id="3082" name="Picture 19" descr="Файл:Sun in X-Ra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4860032" y="5085184"/>
            <a:ext cx="2089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3995936" y="2708920"/>
          <a:ext cx="33480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7" imgW="1307880" imgH="241200" progId="Equation.3">
                  <p:embed/>
                </p:oleObj>
              </mc:Choice>
              <mc:Fallback>
                <p:oleObj name="Формула" r:id="rId7" imgW="130788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08920"/>
                        <a:ext cx="33480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1"/>
          <p:cNvGraphicFramePr>
            <a:graphicFrameLocks noChangeAspect="1"/>
          </p:cNvGraphicFramePr>
          <p:nvPr/>
        </p:nvGraphicFramePr>
        <p:xfrm>
          <a:off x="3995936" y="3429000"/>
          <a:ext cx="3240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9" imgW="1143000" imgH="241200" progId="Equation.3">
                  <p:embed/>
                </p:oleObj>
              </mc:Choice>
              <mc:Fallback>
                <p:oleObj name="Формула" r:id="rId9" imgW="114300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429000"/>
                        <a:ext cx="324008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2"/>
          <p:cNvGraphicFramePr>
            <a:graphicFrameLocks noChangeAspect="1"/>
          </p:cNvGraphicFramePr>
          <p:nvPr/>
        </p:nvGraphicFramePr>
        <p:xfrm>
          <a:off x="4139952" y="4293096"/>
          <a:ext cx="359886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1" imgW="1396800" imgH="228600" progId="Equation.3">
                  <p:embed/>
                </p:oleObj>
              </mc:Choice>
              <mc:Fallback>
                <p:oleObj name="Формула" r:id="rId11" imgW="13968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293096"/>
                        <a:ext cx="3598863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http://2003.novayagazeta.ru/nomer/2003/01n/n01n-s04.jpg"/>
          <p:cNvPicPr>
            <a:picLocks noChangeAspect="1" noChangeArrowheads="1"/>
          </p:cNvPicPr>
          <p:nvPr/>
        </p:nvPicPr>
        <p:blipFill>
          <a:blip r:embed="rId13" cstate="print"/>
          <a:srcRect l="15958" r="20213"/>
          <a:stretch>
            <a:fillRect/>
          </a:stretch>
        </p:blipFill>
        <p:spPr bwMode="auto">
          <a:xfrm>
            <a:off x="827585" y="5229201"/>
            <a:ext cx="1296144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7696200" cy="6715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  <a:latin typeface="Arial" pitchFamily="34" charset="0"/>
              </a:rPr>
              <a:t>Физика - 9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788024" y="3356992"/>
            <a:ext cx="36718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/>
              <a:t>Д.з</a:t>
            </a:r>
            <a:r>
              <a:rPr lang="ru-RU" sz="2800" b="1" dirty="0"/>
              <a:t>.</a:t>
            </a:r>
            <a:r>
              <a:rPr lang="en-US" sz="2800" b="1" dirty="0">
                <a:latin typeface="Arial" pitchFamily="34" charset="0"/>
              </a:rPr>
              <a:t>§</a:t>
            </a:r>
            <a:r>
              <a:rPr lang="ru-RU" sz="2800" b="1" dirty="0">
                <a:latin typeface="Arial" pitchFamily="34" charset="0"/>
              </a:rPr>
              <a:t> 79, </a:t>
            </a:r>
          </a:p>
          <a:p>
            <a:r>
              <a:rPr lang="ru-RU" sz="2800" b="1" dirty="0">
                <a:latin typeface="Arial" pitchFamily="34" charset="0"/>
              </a:rPr>
              <a:t>К.р. по </a:t>
            </a:r>
            <a:r>
              <a:rPr lang="en-US" sz="2800" b="1" dirty="0">
                <a:latin typeface="Arial" pitchFamily="34" charset="0"/>
              </a:rPr>
              <a:t>§</a:t>
            </a:r>
            <a:r>
              <a:rPr lang="ru-RU" sz="2800" b="1" dirty="0">
                <a:latin typeface="Arial" pitchFamily="34" charset="0"/>
              </a:rPr>
              <a:t> 65 – 78 «Строение атома и атомного ядра»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764704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  <a:endParaRPr 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9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312368" cy="267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8065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</a:rPr>
              <a:t>- реакция слияния (синтеза) легких ядер (таких, как водород, гелий и </a:t>
            </a:r>
            <a:r>
              <a:rPr lang="ru-RU" sz="2400" b="1" dirty="0" err="1">
                <a:latin typeface="Arial" pitchFamily="34" charset="0"/>
              </a:rPr>
              <a:t>др</a:t>
            </a:r>
            <a:r>
              <a:rPr lang="ru-RU" sz="2400" b="1" dirty="0">
                <a:latin typeface="Arial" pitchFamily="34" charset="0"/>
              </a:rPr>
              <a:t>), происходящая при температурах порядка сотен миллионов градусов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99592" y="404664"/>
            <a:ext cx="72278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323528" y="5157192"/>
            <a:ext cx="84966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Почему протекание термоядерных реакций возможно только при очень высоких температурах?</a:t>
            </a:r>
          </a:p>
        </p:txBody>
      </p:sp>
      <p:pic>
        <p:nvPicPr>
          <p:cNvPr id="10245" name="Picture 7" descr="Fusion_Reac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852936"/>
            <a:ext cx="4320480" cy="2162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Bij kernfusie smelten lichte kernen samen tot zwaardere. Daarbij komt enorm veel energie vrij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2416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923928" y="1772816"/>
          <a:ext cx="48133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4" imgW="1130040" imgH="241200" progId="Equation.3">
                  <p:embed/>
                </p:oleObj>
              </mc:Choice>
              <mc:Fallback>
                <p:oleObj name="Формула" r:id="rId4" imgW="11300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72816"/>
                        <a:ext cx="4813300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95536" y="332656"/>
            <a:ext cx="8214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 термоядерной реакции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4355976" y="3068960"/>
            <a:ext cx="3960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Реакция идет с выделением энергии</a:t>
            </a: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4427538" y="4797425"/>
            <a:ext cx="4537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Реакция была реализована в термоядерной бомбе и носила неуправляемый характер</a:t>
            </a:r>
          </a:p>
        </p:txBody>
      </p:sp>
      <p:pic>
        <p:nvPicPr>
          <p:cNvPr id="409612" name="Picture 12" descr="Файл:Greenhouse Geor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21605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3" name="Picture 13" descr="Bomba atomowa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077072"/>
            <a:ext cx="1381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Bij kernfusie smelten lichte kernen samen tot zwaardere. Daarbij komt enorm veel energie vrij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30241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355976" y="4581128"/>
          <a:ext cx="38163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4" imgW="1130040" imgH="241200" progId="Equation.3">
                  <p:embed/>
                </p:oleObj>
              </mc:Choice>
              <mc:Fallback>
                <p:oleObj name="Формула" r:id="rId4" imgW="1130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381635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03238" y="476250"/>
            <a:ext cx="817321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Какая реакция энергетически более выгодна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(в расчете на один нуклон):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синтез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легких ядер или деление тяжелых?</a:t>
            </a:r>
          </a:p>
        </p:txBody>
      </p:sp>
      <p:pic>
        <p:nvPicPr>
          <p:cNvPr id="2054" name="Picture 5" descr="Файл:Kernspaltung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989138"/>
            <a:ext cx="309721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563888" y="2564904"/>
          <a:ext cx="5346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8" imgW="1701720" imgH="241200" progId="Equation.3">
                  <p:embed/>
                </p:oleObj>
              </mc:Choice>
              <mc:Fallback>
                <p:oleObj name="Формула" r:id="rId8" imgW="1701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564904"/>
                        <a:ext cx="53467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827584" y="1844824"/>
            <a:ext cx="216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Синтез </a:t>
            </a:r>
          </a:p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4 г  гелия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283968" y="1772816"/>
            <a:ext cx="46751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Сгорание</a:t>
            </a:r>
          </a:p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2 вагонов каменного угля</a:t>
            </a:r>
          </a:p>
        </p:txBody>
      </p:sp>
      <p:sp>
        <p:nvSpPr>
          <p:cNvPr id="1434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575048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 термоядерной энергии и энергии, выделяющейся при реакции горения</a:t>
            </a:r>
          </a:p>
        </p:txBody>
      </p:sp>
      <p:pic>
        <p:nvPicPr>
          <p:cNvPr id="9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2880320" cy="2325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57487" t="52499" r="18888" b="16001"/>
          <a:stretch>
            <a:fillRect/>
          </a:stretch>
        </p:blipFill>
        <p:spPr bwMode="auto">
          <a:xfrm>
            <a:off x="5220072" y="3429000"/>
            <a:ext cx="3120347" cy="234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termosintes-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887787" cy="306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79475" y="100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9552" y="26064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Управляемые термоядерные реакции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83568" y="1628800"/>
            <a:ext cx="10844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В чем заключается основная трудность при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осуществлении термоядерных реакций?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4860032" y="3212976"/>
            <a:ext cx="4176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Необходимо удерживать плазму в ограниченном пространстве без соприкосновения со стенками установки с помощью магнитного поля.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ftr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260005" cy="295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8964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Установка ТОКАМАК для осуществления управляемого термоядерного синтеза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5157192"/>
            <a:ext cx="903907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ТОКАМАК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роидальная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мера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гнитные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атушки</a:t>
            </a:r>
            <a:r>
              <a:rPr lang="ru-RU" sz="3200" b="1" dirty="0"/>
              <a:t>)</a:t>
            </a:r>
            <a:endParaRPr lang="ru-RU" sz="3200" dirty="0"/>
          </a:p>
          <a:p>
            <a:pPr algn="ctr"/>
            <a:r>
              <a:rPr lang="ru-RU" dirty="0"/>
              <a:t>  </a:t>
            </a:r>
          </a:p>
        </p:txBody>
      </p:sp>
      <p:pic>
        <p:nvPicPr>
          <p:cNvPr id="14341" name="Picture 8" descr="Img_termosintes-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539552" y="1831836"/>
            <a:ext cx="3744416" cy="294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3"/>
          <p:cNvSpPr>
            <a:spLocks noChangeArrowheads="1"/>
          </p:cNvSpPr>
          <p:nvPr/>
        </p:nvSpPr>
        <p:spPr bwMode="auto">
          <a:xfrm>
            <a:off x="395288" y="457200"/>
            <a:ext cx="84629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Arial" pitchFamily="34" charset="0"/>
              </a:rPr>
              <a:t>Международный экспериментальный термоядерный реактор ITER</a:t>
            </a:r>
          </a:p>
          <a:p>
            <a:pPr algn="ctr"/>
            <a:endParaRPr lang="ru-RU" sz="2800" b="1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15363" name="Picture 136" descr="llewellin-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9"/>
            <a:ext cx="4895785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Rectangle 138"/>
          <p:cNvSpPr>
            <a:spLocks noChangeArrowheads="1"/>
          </p:cNvSpPr>
          <p:nvPr/>
        </p:nvSpPr>
        <p:spPr bwMode="auto">
          <a:xfrm>
            <a:off x="5724525" y="2346325"/>
            <a:ext cx="3419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Конструкция реактора ITER, строительство которого уже началось и должно по проекту закончиться к 2018 году. Мощность реактора должна составлять не менее 500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MВт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Для оценки размеров внизу на чертеже (справа) помещен силуэт человека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llewellin-smith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11560" y="1700808"/>
            <a:ext cx="8131175" cy="3278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79388" y="5004783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По принципу работы термоядерная электростанция похожа на обычные тепловые электростанции и отличается от них лишь конструкцией «печи» и типом топлива 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11150" y="692150"/>
            <a:ext cx="88545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Термоядерная электростанция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238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термоядерной энергии и энергии, выделяющейся при реакции горения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Гончарова</dc:creator>
  <cp:lastModifiedBy>Пользователь</cp:lastModifiedBy>
  <cp:revision>6</cp:revision>
  <dcterms:created xsi:type="dcterms:W3CDTF">2014-05-15T12:59:09Z</dcterms:created>
  <dcterms:modified xsi:type="dcterms:W3CDTF">2020-05-08T07:01:28Z</dcterms:modified>
</cp:coreProperties>
</file>